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7" r:id="rId1"/>
  </p:sldMasterIdLst>
  <p:notesMasterIdLst>
    <p:notesMasterId r:id="rId110"/>
  </p:notesMasterIdLst>
  <p:handoutMasterIdLst>
    <p:handoutMasterId r:id="rId111"/>
  </p:handoutMasterIdLst>
  <p:sldIdLst>
    <p:sldId id="510" r:id="rId2"/>
    <p:sldId id="264" r:id="rId3"/>
    <p:sldId id="262" r:id="rId4"/>
    <p:sldId id="263" r:id="rId5"/>
    <p:sldId id="260" r:id="rId6"/>
    <p:sldId id="259" r:id="rId7"/>
    <p:sldId id="261" r:id="rId8"/>
    <p:sldId id="266" r:id="rId9"/>
    <p:sldId id="267" r:id="rId10"/>
    <p:sldId id="268" r:id="rId11"/>
    <p:sldId id="269" r:id="rId12"/>
    <p:sldId id="273" r:id="rId13"/>
    <p:sldId id="274" r:id="rId14"/>
    <p:sldId id="275" r:id="rId15"/>
    <p:sldId id="276" r:id="rId16"/>
    <p:sldId id="285" r:id="rId17"/>
    <p:sldId id="283" r:id="rId18"/>
    <p:sldId id="286" r:id="rId19"/>
    <p:sldId id="282" r:id="rId20"/>
    <p:sldId id="291" r:id="rId21"/>
    <p:sldId id="293" r:id="rId22"/>
    <p:sldId id="296" r:id="rId23"/>
    <p:sldId id="319" r:id="rId24"/>
    <p:sldId id="301" r:id="rId25"/>
    <p:sldId id="289" r:id="rId26"/>
    <p:sldId id="322" r:id="rId27"/>
    <p:sldId id="310" r:id="rId28"/>
    <p:sldId id="312" r:id="rId29"/>
    <p:sldId id="308" r:id="rId30"/>
    <p:sldId id="313" r:id="rId31"/>
    <p:sldId id="315" r:id="rId32"/>
    <p:sldId id="314" r:id="rId33"/>
    <p:sldId id="323" r:id="rId34"/>
    <p:sldId id="304" r:id="rId35"/>
    <p:sldId id="303" r:id="rId36"/>
    <p:sldId id="288" r:id="rId37"/>
    <p:sldId id="281" r:id="rId38"/>
    <p:sldId id="326" r:id="rId39"/>
    <p:sldId id="366" r:id="rId40"/>
    <p:sldId id="367" r:id="rId41"/>
    <p:sldId id="334" r:id="rId42"/>
    <p:sldId id="342" r:id="rId43"/>
    <p:sldId id="508" r:id="rId44"/>
    <p:sldId id="345" r:id="rId45"/>
    <p:sldId id="337" r:id="rId46"/>
    <p:sldId id="336" r:id="rId47"/>
    <p:sldId id="347" r:id="rId48"/>
    <p:sldId id="348" r:id="rId49"/>
    <p:sldId id="349" r:id="rId50"/>
    <p:sldId id="353" r:id="rId51"/>
    <p:sldId id="356" r:id="rId52"/>
    <p:sldId id="330" r:id="rId53"/>
    <p:sldId id="357" r:id="rId54"/>
    <p:sldId id="329" r:id="rId55"/>
    <p:sldId id="358" r:id="rId56"/>
    <p:sldId id="328" r:id="rId57"/>
    <p:sldId id="359" r:id="rId58"/>
    <p:sldId id="397" r:id="rId59"/>
    <p:sldId id="393" r:id="rId60"/>
    <p:sldId id="398" r:id="rId61"/>
    <p:sldId id="389" r:id="rId62"/>
    <p:sldId id="408" r:id="rId63"/>
    <p:sldId id="411" r:id="rId64"/>
    <p:sldId id="412" r:id="rId65"/>
    <p:sldId id="410" r:id="rId66"/>
    <p:sldId id="446" r:id="rId67"/>
    <p:sldId id="415" r:id="rId68"/>
    <p:sldId id="416" r:id="rId69"/>
    <p:sldId id="409" r:id="rId70"/>
    <p:sldId id="418" r:id="rId71"/>
    <p:sldId id="421" r:id="rId72"/>
    <p:sldId id="422" r:id="rId73"/>
    <p:sldId id="420" r:id="rId74"/>
    <p:sldId id="423" r:id="rId75"/>
    <p:sldId id="428" r:id="rId76"/>
    <p:sldId id="435" r:id="rId77"/>
    <p:sldId id="436" r:id="rId78"/>
    <p:sldId id="444" r:id="rId79"/>
    <p:sldId id="443" r:id="rId80"/>
    <p:sldId id="438" r:id="rId81"/>
    <p:sldId id="457" r:id="rId82"/>
    <p:sldId id="459" r:id="rId83"/>
    <p:sldId id="460" r:id="rId84"/>
    <p:sldId id="458" r:id="rId85"/>
    <p:sldId id="461" r:id="rId86"/>
    <p:sldId id="462" r:id="rId87"/>
    <p:sldId id="465" r:id="rId88"/>
    <p:sldId id="504" r:id="rId89"/>
    <p:sldId id="475" r:id="rId90"/>
    <p:sldId id="476" r:id="rId91"/>
    <p:sldId id="478" r:id="rId92"/>
    <p:sldId id="479" r:id="rId93"/>
    <p:sldId id="477" r:id="rId94"/>
    <p:sldId id="481" r:id="rId95"/>
    <p:sldId id="482" r:id="rId96"/>
    <p:sldId id="480" r:id="rId97"/>
    <p:sldId id="484" r:id="rId98"/>
    <p:sldId id="485" r:id="rId99"/>
    <p:sldId id="486" r:id="rId100"/>
    <p:sldId id="487" r:id="rId101"/>
    <p:sldId id="492" r:id="rId102"/>
    <p:sldId id="496" r:id="rId103"/>
    <p:sldId id="494" r:id="rId104"/>
    <p:sldId id="498" r:id="rId105"/>
    <p:sldId id="499" r:id="rId106"/>
    <p:sldId id="497" r:id="rId107"/>
    <p:sldId id="507" r:id="rId108"/>
    <p:sldId id="503" r:id="rId109"/>
  </p:sldIdLst>
  <p:sldSz cx="10363200" cy="7251700"/>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79425" indent="-22225" algn="l" rtl="0" fontAlgn="base">
      <a:spcBef>
        <a:spcPct val="0"/>
      </a:spcBef>
      <a:spcAft>
        <a:spcPct val="0"/>
      </a:spcAft>
      <a:defRPr kern="1200">
        <a:solidFill>
          <a:schemeClr val="tx1"/>
        </a:solidFill>
        <a:latin typeface="Arial" charset="0"/>
        <a:ea typeface="+mn-ea"/>
        <a:cs typeface="Arial" charset="0"/>
      </a:defRPr>
    </a:lvl2pPr>
    <a:lvl3pPr marL="960438" indent="-46038" algn="l" rtl="0" fontAlgn="base">
      <a:spcBef>
        <a:spcPct val="0"/>
      </a:spcBef>
      <a:spcAft>
        <a:spcPct val="0"/>
      </a:spcAft>
      <a:defRPr kern="1200">
        <a:solidFill>
          <a:schemeClr val="tx1"/>
        </a:solidFill>
        <a:latin typeface="Arial" charset="0"/>
        <a:ea typeface="+mn-ea"/>
        <a:cs typeface="Arial" charset="0"/>
      </a:defRPr>
    </a:lvl3pPr>
    <a:lvl4pPr marL="1439863" indent="-68263" algn="l" rtl="0" fontAlgn="base">
      <a:spcBef>
        <a:spcPct val="0"/>
      </a:spcBef>
      <a:spcAft>
        <a:spcPct val="0"/>
      </a:spcAft>
      <a:defRPr kern="1200">
        <a:solidFill>
          <a:schemeClr val="tx1"/>
        </a:solidFill>
        <a:latin typeface="Arial" charset="0"/>
        <a:ea typeface="+mn-ea"/>
        <a:cs typeface="Arial" charset="0"/>
      </a:defRPr>
    </a:lvl4pPr>
    <a:lvl5pPr marL="1920875" indent="-920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29">
          <p15:clr>
            <a:srgbClr val="A4A3A4"/>
          </p15:clr>
        </p15:guide>
        <p15:guide id="2" pos="331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70C0"/>
    <a:srgbClr val="23538D"/>
    <a:srgbClr val="975EC2"/>
    <a:srgbClr val="1F497D"/>
    <a:srgbClr val="008080"/>
    <a:srgbClr val="E46C0A"/>
    <a:srgbClr val="FA7D00"/>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81932" autoAdjust="0"/>
  </p:normalViewPr>
  <p:slideViewPr>
    <p:cSldViewPr>
      <p:cViewPr varScale="1">
        <p:scale>
          <a:sx n="64" d="100"/>
          <a:sy n="64" d="100"/>
        </p:scale>
        <p:origin x="1200" y="72"/>
      </p:cViewPr>
      <p:guideLst>
        <p:guide orient="horz" pos="2329"/>
        <p:guide pos="33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144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theme" Target="../theme/theme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Image 18" descr="pastilles_ligne_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2842" y="9697522"/>
            <a:ext cx="1890008" cy="6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4"/>
          <p:cNvSpPr>
            <a:spLocks noChangeArrowheads="1"/>
          </p:cNvSpPr>
          <p:nvPr/>
        </p:nvSpPr>
        <p:spPr bwMode="auto">
          <a:xfrm>
            <a:off x="6163969" y="9594102"/>
            <a:ext cx="416119" cy="24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7" tIns="45776" rIns="91547" bIns="45776">
            <a:spAutoFit/>
          </a:bodyPr>
          <a:lstStyle/>
          <a:p>
            <a:fld id="{7CDCDC21-6BBD-4CEE-B30E-AA32371C60D9}" type="slidenum">
              <a:rPr lang="en-US" sz="1000" b="1">
                <a:solidFill>
                  <a:srgbClr val="098163"/>
                </a:solidFill>
              </a:rPr>
              <a:pPr/>
              <a:t>‹N°›</a:t>
            </a:fld>
            <a:endParaRPr lang="fr-FR" sz="1000" b="1">
              <a:solidFill>
                <a:srgbClr val="098163"/>
              </a:solidFill>
            </a:endParaRPr>
          </a:p>
        </p:txBody>
      </p:sp>
      <p:pic>
        <p:nvPicPr>
          <p:cNvPr id="21" name="Image 20" descr="pastilles.png"/>
          <p:cNvPicPr>
            <a:picLocks noChangeAspect="1"/>
          </p:cNvPicPr>
          <p:nvPr/>
        </p:nvPicPr>
        <p:blipFill>
          <a:blip r:embed="rId3" cstate="print"/>
          <a:stretch>
            <a:fillRect/>
          </a:stretch>
        </p:blipFill>
        <p:spPr>
          <a:xfrm rot="5400000">
            <a:off x="-208489" y="208450"/>
            <a:ext cx="740477" cy="323562"/>
          </a:xfrm>
          <a:prstGeom prst="rect">
            <a:avLst/>
          </a:prstGeom>
          <a:effectLst>
            <a:reflection blurRad="6350" stA="50000" endA="300" endPos="55500" dist="50800" dir="5400000" sy="-100000" algn="bl" rotWithShape="0"/>
          </a:effectLst>
        </p:spPr>
      </p:pic>
      <p:pic>
        <p:nvPicPr>
          <p:cNvPr id="9222" name="Image 7" descr="pola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72971">
            <a:off x="1027594" y="76371"/>
            <a:ext cx="325589" cy="35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 8" descr="pola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128565">
            <a:off x="182649" y="55688"/>
            <a:ext cx="408178" cy="40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ge 9" descr="pola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650" y="116149"/>
            <a:ext cx="436766" cy="4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u pied de page 2"/>
          <p:cNvSpPr>
            <a:spLocks noGrp="1"/>
          </p:cNvSpPr>
          <p:nvPr>
            <p:ph type="ftr" sz="quarter" idx="2"/>
          </p:nvPr>
        </p:nvSpPr>
        <p:spPr>
          <a:xfrm>
            <a:off x="-2505818" y="9756390"/>
            <a:ext cx="3893926" cy="170248"/>
          </a:xfrm>
          <a:prstGeom prst="rect">
            <a:avLst/>
          </a:prstGeom>
        </p:spPr>
        <p:txBody>
          <a:bodyPr vert="horz" lIns="91440" tIns="45720" rIns="91440" bIns="45720" rtlCol="0" anchor="b"/>
          <a:lstStyle>
            <a:lvl1pPr algn="l">
              <a:defRPr sz="1200"/>
            </a:lvl1pPr>
          </a:lstStyle>
          <a:p>
            <a:endParaRPr lang="fr-FR" dirty="0"/>
          </a:p>
        </p:txBody>
      </p:sp>
    </p:spTree>
    <p:extLst>
      <p:ext uri="{BB962C8B-B14F-4D97-AF65-F5344CB8AC3E}">
        <p14:creationId xmlns:p14="http://schemas.microsoft.com/office/powerpoint/2010/main" val="1225696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576263" y="490538"/>
            <a:ext cx="5780087" cy="4044950"/>
          </a:xfrm>
          <a:prstGeom prst="rect">
            <a:avLst/>
          </a:prstGeom>
          <a:noFill/>
          <a:ln w="6350" cap="flat" cmpd="sng" algn="ctr">
            <a:solidFill>
              <a:schemeClr val="tx2"/>
            </a:solidFill>
            <a:prstDash val="solid"/>
            <a:round/>
            <a:headEnd type="none" w="med" len="med"/>
            <a:tailEnd type="none" w="med" len="med"/>
          </a:ln>
        </p:spPr>
        <p:txBody>
          <a:bodyPr vert="horz" lIns="91547" tIns="45776" rIns="91547" bIns="45776" rtlCol="0" anchor="ctr"/>
          <a:lstStyle/>
          <a:p>
            <a:pPr lvl="0"/>
            <a:endParaRPr lang="fr-FR" noProof="0" dirty="0"/>
          </a:p>
        </p:txBody>
      </p:sp>
      <p:pic>
        <p:nvPicPr>
          <p:cNvPr id="8195" name="Image 9" descr="CFPC_EPS-[Conve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09" y="9333169"/>
            <a:ext cx="371649" cy="41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00535" y="4789097"/>
            <a:ext cx="4996609" cy="3929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547" tIns="45776" rIns="91547" bIns="45776" anchor="ctr"/>
          <a:lstStyle/>
          <a:p>
            <a:pPr algn="ctr">
              <a:defRPr/>
            </a:pPr>
            <a:r>
              <a:rPr lang="fr-FR" sz="1400" b="1" dirty="0">
                <a:solidFill>
                  <a:schemeClr val="tx2">
                    <a:lumMod val="60000"/>
                    <a:lumOff val="40000"/>
                  </a:schemeClr>
                </a:solidFill>
              </a:rPr>
              <a:t>Vos notes</a:t>
            </a:r>
          </a:p>
        </p:txBody>
      </p:sp>
      <p:sp>
        <p:nvSpPr>
          <p:cNvPr id="8197" name="ZoneTexte 9"/>
          <p:cNvSpPr txBox="1">
            <a:spLocks noChangeArrowheads="1"/>
          </p:cNvSpPr>
          <p:nvPr/>
        </p:nvSpPr>
        <p:spPr bwMode="auto">
          <a:xfrm>
            <a:off x="511415" y="5170951"/>
            <a:ext cx="5984495" cy="401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0" tIns="45782" rIns="91560" bIns="4578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50000"/>
              </a:lnSpc>
              <a:spcBef>
                <a:spcPct val="30000"/>
              </a:spcBef>
              <a:defRPr/>
            </a:pPr>
            <a:r>
              <a:rPr lang="fr-FR" sz="1000" smtClean="0">
                <a:solidFill>
                  <a:srgbClr val="23538D"/>
                </a:solidFill>
              </a:rPr>
              <a:t>.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t>
            </a:r>
          </a:p>
        </p:txBody>
      </p:sp>
      <p:grpSp>
        <p:nvGrpSpPr>
          <p:cNvPr id="8198" name="Groupe 8"/>
          <p:cNvGrpSpPr>
            <a:grpSpLocks/>
          </p:cNvGrpSpPr>
          <p:nvPr/>
        </p:nvGrpSpPr>
        <p:grpSpPr bwMode="auto">
          <a:xfrm>
            <a:off x="816357" y="9598876"/>
            <a:ext cx="5547729" cy="92282"/>
            <a:chOff x="804962" y="9631363"/>
            <a:chExt cx="5544616" cy="92075"/>
          </a:xfrm>
        </p:grpSpPr>
        <p:pic>
          <p:nvPicPr>
            <p:cNvPr id="8201" name="Image 6" descr="pastilles_ligne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2440" y="9632950"/>
              <a:ext cx="2497138"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Image 6" descr="pastilles_ligne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962" y="9631363"/>
              <a:ext cx="2497137"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9" name="Rectangle 17"/>
          <p:cNvSpPr>
            <a:spLocks noChangeArrowheads="1"/>
          </p:cNvSpPr>
          <p:nvPr/>
        </p:nvSpPr>
        <p:spPr bwMode="auto">
          <a:xfrm>
            <a:off x="3319426" y="9511368"/>
            <a:ext cx="541591" cy="27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0" tIns="45782" rIns="91560" bIns="45782">
            <a:spAutoFit/>
          </a:bodyPr>
          <a:lstStyle/>
          <a:p>
            <a:pPr algn="ctr"/>
            <a:fld id="{C791187E-70DE-46A0-ABC2-ED381CF52B16}" type="slidenum">
              <a:rPr lang="en-US" sz="1200" b="1">
                <a:solidFill>
                  <a:srgbClr val="098163"/>
                </a:solidFill>
              </a:rPr>
              <a:pPr algn="ctr"/>
              <a:t>‹N°›</a:t>
            </a:fld>
            <a:endParaRPr lang="fr-FR" sz="1200" b="1">
              <a:solidFill>
                <a:srgbClr val="098163"/>
              </a:solidFill>
            </a:endParaRPr>
          </a:p>
        </p:txBody>
      </p:sp>
      <p:sp>
        <p:nvSpPr>
          <p:cNvPr id="8200" name="Rectangle 17"/>
          <p:cNvSpPr>
            <a:spLocks noChangeArrowheads="1"/>
          </p:cNvSpPr>
          <p:nvPr/>
        </p:nvSpPr>
        <p:spPr bwMode="auto">
          <a:xfrm>
            <a:off x="4297783" y="9333169"/>
            <a:ext cx="2069480" cy="23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spAutoFit/>
          </a:bodyPr>
          <a:lstStyle/>
          <a:p>
            <a:pPr algn="r"/>
            <a:r>
              <a:rPr lang="fr-FR" sz="900" dirty="0">
                <a:solidFill>
                  <a:srgbClr val="0070C0"/>
                </a:solidFill>
              </a:rPr>
              <a:t>Version </a:t>
            </a:r>
            <a:r>
              <a:rPr lang="fr-FR" sz="900" dirty="0" smtClean="0">
                <a:solidFill>
                  <a:srgbClr val="0070C0"/>
                </a:solidFill>
              </a:rPr>
              <a:t>du 27/10/2014</a:t>
            </a:r>
            <a:r>
              <a:rPr lang="fr-FR" sz="900" baseline="0" dirty="0" smtClean="0">
                <a:solidFill>
                  <a:srgbClr val="0070C0"/>
                </a:solidFill>
              </a:rPr>
              <a:t> </a:t>
            </a:r>
            <a:endParaRPr lang="fr-FR" sz="900" dirty="0">
              <a:solidFill>
                <a:srgbClr val="0070C0"/>
              </a:solidFill>
            </a:endParaRPr>
          </a:p>
        </p:txBody>
      </p:sp>
    </p:spTree>
    <p:extLst>
      <p:ext uri="{BB962C8B-B14F-4D97-AF65-F5344CB8AC3E}">
        <p14:creationId xmlns:p14="http://schemas.microsoft.com/office/powerpoint/2010/main" val="29978898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b="1" kern="1200">
        <a:solidFill>
          <a:srgbClr val="1F497D"/>
        </a:solidFill>
        <a:latin typeface="+mn-lt"/>
        <a:ea typeface="MS PGothic" pitchFamily="34" charset="-128"/>
        <a:cs typeface="ＭＳ Ｐゴシック" pitchFamily="26" charset="-128"/>
      </a:defRPr>
    </a:lvl1pPr>
    <a:lvl2pPr marL="39854188" indent="-39373175" algn="l" rtl="0" eaLnBrk="0" fontAlgn="base" hangingPunct="0">
      <a:spcBef>
        <a:spcPct val="30000"/>
      </a:spcBef>
      <a:spcAft>
        <a:spcPct val="0"/>
      </a:spcAft>
      <a:defRPr sz="1500" kern="1200">
        <a:solidFill>
          <a:srgbClr val="953735"/>
        </a:solidFill>
        <a:latin typeface="+mn-lt"/>
        <a:ea typeface="MS PGothic" pitchFamily="34" charset="-128"/>
        <a:cs typeface="+mn-cs"/>
      </a:defRPr>
    </a:lvl2pPr>
    <a:lvl3pPr marL="960438" indent="-46038" algn="l" rtl="0" eaLnBrk="0" fontAlgn="base" hangingPunct="0">
      <a:spcBef>
        <a:spcPct val="30000"/>
      </a:spcBef>
      <a:spcAft>
        <a:spcPct val="0"/>
      </a:spcAft>
      <a:defRPr sz="1500" b="1" kern="1200">
        <a:solidFill>
          <a:srgbClr val="17375E"/>
        </a:solidFill>
        <a:latin typeface="+mn-lt"/>
        <a:ea typeface="MS PGothic" pitchFamily="34" charset="-128"/>
        <a:cs typeface="+mn-cs"/>
      </a:defRPr>
    </a:lvl3pPr>
    <a:lvl4pPr marL="1439863" indent="-68263" algn="l" rtl="0" eaLnBrk="0" fontAlgn="base" hangingPunct="0">
      <a:spcBef>
        <a:spcPct val="30000"/>
      </a:spcBef>
      <a:spcAft>
        <a:spcPct val="0"/>
      </a:spcAft>
      <a:defRPr sz="1300" kern="1200">
        <a:solidFill>
          <a:schemeClr val="tx1"/>
        </a:solidFill>
        <a:latin typeface="+mn-lt"/>
        <a:ea typeface="MS PGothic" pitchFamily="34" charset="-128"/>
        <a:cs typeface="+mn-cs"/>
      </a:defRPr>
    </a:lvl4pPr>
    <a:lvl5pPr marL="1920875" indent="-92075" algn="l" rtl="0" eaLnBrk="0" fontAlgn="base" hangingPunct="0">
      <a:spcBef>
        <a:spcPct val="30000"/>
      </a:spcBef>
      <a:spcAft>
        <a:spcPct val="0"/>
      </a:spcAft>
      <a:defRPr sz="1300" kern="1200">
        <a:solidFill>
          <a:srgbClr val="C16520"/>
        </a:solidFill>
        <a:latin typeface="+mn-lt"/>
        <a:ea typeface="MS PGothic" pitchFamily="34" charset="-128"/>
        <a:cs typeface="+mn-cs"/>
      </a:defRPr>
    </a:lvl5pPr>
    <a:lvl6pPr marL="2401900" algn="l" defTabSz="960760" rtl="0" eaLnBrk="1" latinLnBrk="0" hangingPunct="1">
      <a:defRPr sz="1300" kern="1200">
        <a:solidFill>
          <a:schemeClr val="tx1"/>
        </a:solidFill>
        <a:latin typeface="+mn-lt"/>
        <a:ea typeface="+mn-ea"/>
        <a:cs typeface="+mn-cs"/>
      </a:defRPr>
    </a:lvl6pPr>
    <a:lvl7pPr marL="2882280" algn="l" defTabSz="960760" rtl="0" eaLnBrk="1" latinLnBrk="0" hangingPunct="1">
      <a:defRPr sz="1300" kern="1200">
        <a:solidFill>
          <a:schemeClr val="tx1"/>
        </a:solidFill>
        <a:latin typeface="+mn-lt"/>
        <a:ea typeface="+mn-ea"/>
        <a:cs typeface="+mn-cs"/>
      </a:defRPr>
    </a:lvl7pPr>
    <a:lvl8pPr marL="3362660" algn="l" defTabSz="960760" rtl="0" eaLnBrk="1" latinLnBrk="0" hangingPunct="1">
      <a:defRPr sz="1300" kern="1200">
        <a:solidFill>
          <a:schemeClr val="tx1"/>
        </a:solidFill>
        <a:latin typeface="+mn-lt"/>
        <a:ea typeface="+mn-ea"/>
        <a:cs typeface="+mn-cs"/>
      </a:defRPr>
    </a:lvl8pPr>
    <a:lvl9pPr marL="3843040" algn="l" defTabSz="96076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08425"/>
          </a:xfrm>
          <a:prstGeom prst="rect">
            <a:avLst/>
          </a:prstGeom>
        </p:spPr>
        <p:txBody>
          <a:bodyPr/>
          <a:lstStyle/>
          <a:p>
            <a:endParaRPr lang="fr-FR" dirty="0"/>
          </a:p>
        </p:txBody>
      </p:sp>
    </p:spTree>
    <p:extLst>
      <p:ext uri="{BB962C8B-B14F-4D97-AF65-F5344CB8AC3E}">
        <p14:creationId xmlns:p14="http://schemas.microsoft.com/office/powerpoint/2010/main" val="71942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65023011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206198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4838400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9353901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8425824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059031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5044711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1594530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56012225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20264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617365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78855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09760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43497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9142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262415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90113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977713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78667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905454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746706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179095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969232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24342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941366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999955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613949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368296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618136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19424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936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800677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83634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202523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dirty="0"/>
          </a:p>
        </p:txBody>
      </p:sp>
    </p:spTree>
    <p:extLst>
      <p:ext uri="{BB962C8B-B14F-4D97-AF65-F5344CB8AC3E}">
        <p14:creationId xmlns:p14="http://schemas.microsoft.com/office/powerpoint/2010/main" val="269205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588448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061926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527225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255035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679470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76421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292716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87758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755353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482538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832749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134202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509740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041361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90234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9233048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30366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649568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828517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1704520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911952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59941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2734122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8822011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697587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4836623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064718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25070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614867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2899099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7430369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7966950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6219404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8934714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4681818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968363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5649384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7259840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53809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1085231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713107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9377289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7107240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677531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0078841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4171159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2446381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4656234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2535331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01007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624710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254237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7923964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0250732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5715111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6125511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1435683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19937496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4318434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9288033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19562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8367752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0744134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0954564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6575986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24323026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1900701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3408496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1730360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37634125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40362664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15908"/>
            <a:ext cx="5438140" cy="4467701"/>
          </a:xfrm>
          <a:prstGeom prst="rect">
            <a:avLst/>
          </a:prstGeom>
        </p:spPr>
        <p:txBody>
          <a:bodyPr lIns="91570" tIns="45785" rIns="91570" bIns="45785"/>
          <a:lstStyle/>
          <a:p>
            <a:endParaRPr lang="fr-FR"/>
          </a:p>
        </p:txBody>
      </p:sp>
    </p:spTree>
    <p:extLst>
      <p:ext uri="{BB962C8B-B14F-4D97-AF65-F5344CB8AC3E}">
        <p14:creationId xmlns:p14="http://schemas.microsoft.com/office/powerpoint/2010/main" val="39321823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5.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10363200" cy="725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076" tIns="48038" rIns="96076" bIns="48038" anchor="ctr"/>
          <a:lstStyle/>
          <a:p>
            <a:pPr algn="ctr" fontAlgn="auto">
              <a:spcBef>
                <a:spcPts val="0"/>
              </a:spcBef>
              <a:spcAft>
                <a:spcPts val="0"/>
              </a:spcAft>
              <a:defRPr/>
            </a:pPr>
            <a:endParaRPr lang="fr-FR" dirty="0"/>
          </a:p>
        </p:txBody>
      </p:sp>
      <p:pic>
        <p:nvPicPr>
          <p:cNvPr id="5" name="Image 23" descr="4pastill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75" y="6808788"/>
            <a:ext cx="6365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bandeau.png"/>
          <p:cNvPicPr>
            <a:picLocks noChangeAspect="1"/>
          </p:cNvPicPr>
          <p:nvPr/>
        </p:nvPicPr>
        <p:blipFill>
          <a:blip r:embed="rId3" cstate="print">
            <a:duotone>
              <a:prstClr val="black"/>
              <a:schemeClr val="accent1">
                <a:lumMod val="40000"/>
                <a:lumOff val="60000"/>
                <a:tint val="45000"/>
                <a:satMod val="400000"/>
              </a:schemeClr>
            </a:duotone>
          </a:blip>
          <a:stretch>
            <a:fillRect/>
          </a:stretch>
        </p:blipFill>
        <p:spPr>
          <a:xfrm>
            <a:off x="1113702" y="199469"/>
            <a:ext cx="8060465" cy="926841"/>
          </a:xfrm>
          <a:prstGeom prst="rect">
            <a:avLst/>
          </a:prstGeom>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3513138"/>
            <a:ext cx="805973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6" descr="CFPC_EPS_effet_mirroir.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9250" y="200025"/>
            <a:ext cx="9144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pastilles.png"/>
          <p:cNvPicPr>
            <a:picLocks noChangeAspect="1"/>
          </p:cNvPicPr>
          <p:nvPr/>
        </p:nvPicPr>
        <p:blipFill>
          <a:blip r:embed="rId6" cstate="print"/>
          <a:stretch>
            <a:fillRect/>
          </a:stretch>
        </p:blipFill>
        <p:spPr>
          <a:xfrm rot="5400000">
            <a:off x="-220152" y="220106"/>
            <a:ext cx="778729" cy="338496"/>
          </a:xfrm>
          <a:prstGeom prst="rect">
            <a:avLst/>
          </a:prstGeom>
          <a:effectLst>
            <a:reflection blurRad="6350" stA="50000" endA="300" endPos="55500" dist="50800" dir="5400000" sy="-100000" algn="bl" rotWithShape="0"/>
          </a:effectLst>
        </p:spPr>
      </p:pic>
      <p:pic>
        <p:nvPicPr>
          <p:cNvPr id="10" name="Image 17" descr="pola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683873">
            <a:off x="114300" y="119063"/>
            <a:ext cx="5667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8" descr="pola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0827029">
            <a:off x="57150" y="785813"/>
            <a:ext cx="534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9" descr="pola3.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1419225"/>
            <a:ext cx="660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0" y="0"/>
            <a:ext cx="10363200" cy="725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076" tIns="48038" rIns="96076" bIns="48038" anchor="ctr"/>
          <a:lstStyle/>
          <a:p>
            <a:pPr algn="ctr" fontAlgn="auto">
              <a:spcBef>
                <a:spcPts val="0"/>
              </a:spcBef>
              <a:spcAft>
                <a:spcPts val="0"/>
              </a:spcAft>
              <a:defRPr/>
            </a:pPr>
            <a:endParaRPr lang="fr-FR" dirty="0"/>
          </a:p>
        </p:txBody>
      </p:sp>
      <p:pic>
        <p:nvPicPr>
          <p:cNvPr id="14" name="Image 23" descr="4pastill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41875" y="6808788"/>
            <a:ext cx="6365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bandeau.png"/>
          <p:cNvPicPr>
            <a:picLocks noChangeAspect="1"/>
          </p:cNvPicPr>
          <p:nvPr userDrawn="1"/>
        </p:nvPicPr>
        <p:blipFill>
          <a:blip r:embed="rId3" cstate="print">
            <a:duotone>
              <a:prstClr val="black"/>
              <a:schemeClr val="accent1">
                <a:lumMod val="40000"/>
                <a:lumOff val="60000"/>
                <a:tint val="45000"/>
                <a:satMod val="400000"/>
              </a:schemeClr>
            </a:duotone>
          </a:blip>
          <a:stretch>
            <a:fillRect/>
          </a:stretch>
        </p:blipFill>
        <p:spPr>
          <a:xfrm>
            <a:off x="1113702" y="199469"/>
            <a:ext cx="8060465" cy="926841"/>
          </a:xfrm>
          <a:prstGeom prst="rect">
            <a:avLst/>
          </a:prstGeom>
        </p:spPr>
      </p:pic>
      <p:pic>
        <p:nvPicPr>
          <p:cNvPr id="16"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14425" y="3513138"/>
            <a:ext cx="805973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26" descr="CFPC_EPS_effet_mirroir.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239250" y="200025"/>
            <a:ext cx="9144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7" descr="pastilles.png"/>
          <p:cNvPicPr>
            <a:picLocks noChangeAspect="1"/>
          </p:cNvPicPr>
          <p:nvPr userDrawn="1"/>
        </p:nvPicPr>
        <p:blipFill>
          <a:blip r:embed="rId6" cstate="print"/>
          <a:stretch>
            <a:fillRect/>
          </a:stretch>
        </p:blipFill>
        <p:spPr>
          <a:xfrm rot="5400000">
            <a:off x="-220152" y="220106"/>
            <a:ext cx="778729" cy="338496"/>
          </a:xfrm>
          <a:prstGeom prst="rect">
            <a:avLst/>
          </a:prstGeom>
          <a:effectLst>
            <a:reflection blurRad="6350" stA="50000" endA="300" endPos="55500" dist="50800" dir="5400000" sy="-100000" algn="bl" rotWithShape="0"/>
          </a:effectLst>
        </p:spPr>
      </p:pic>
      <p:pic>
        <p:nvPicPr>
          <p:cNvPr id="19" name="Image 17" descr="pola2.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683873">
            <a:off x="114300" y="119063"/>
            <a:ext cx="5667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8" descr="pola1.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rot="20827029">
            <a:off x="57150" y="785813"/>
            <a:ext cx="534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19" descr="pola3.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1419225"/>
            <a:ext cx="660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113702" y="1113171"/>
            <a:ext cx="8060465" cy="2490658"/>
          </a:xfrm>
          <a:ln w="12700">
            <a:noFill/>
          </a:ln>
        </p:spPr>
        <p:txBody>
          <a:bodyPr>
            <a:normAutofit/>
          </a:bodyPr>
          <a:lstStyle>
            <a:lvl1pPr algn="ctr" rtl="0" eaLnBrk="1" latinLnBrk="0" hangingPunct="1">
              <a:spcBef>
                <a:spcPct val="0"/>
              </a:spcBef>
              <a:buNone/>
              <a:defRPr kumimoji="0" lang="fr-FR" sz="3400" b="1" kern="1200" cap="none" baseline="0" dirty="0" smtClean="0">
                <a:solidFill>
                  <a:srgbClr val="FA7D00"/>
                </a:solidFill>
                <a:latin typeface="Calibri" pitchFamily="34" charset="0"/>
                <a:ea typeface="+mj-ea"/>
                <a:cs typeface="+mj-cs"/>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1113702" y="4109297"/>
            <a:ext cx="8060465" cy="2474333"/>
          </a:xfrm>
          <a:prstGeom prst="rect">
            <a:avLst/>
          </a:prstGeom>
        </p:spPr>
        <p:txBody>
          <a:bodyPr anchor="ctr">
            <a:normAutofit/>
          </a:bodyPr>
          <a:lstStyle>
            <a:lvl1pPr marL="0" indent="0" algn="ctr" rtl="0" eaLnBrk="1" latinLnBrk="0" hangingPunct="1">
              <a:spcBef>
                <a:spcPts val="630"/>
              </a:spcBef>
              <a:buClr>
                <a:schemeClr val="tx2"/>
              </a:buClr>
              <a:buSzPct val="70000"/>
              <a:buFont typeface="Wingdings 2" pitchFamily="18" charset="2"/>
              <a:buNone/>
              <a:defRPr kumimoji="0" lang="fr-FR" sz="2500" b="1" kern="1200" dirty="0" smtClean="0">
                <a:solidFill>
                  <a:srgbClr val="23538D"/>
                </a:solidFill>
                <a:latin typeface="Calibri" pitchFamily="34" charset="0"/>
                <a:ea typeface="+mn-ea"/>
                <a:cs typeface="+mn-cs"/>
              </a:defRPr>
            </a:lvl1pPr>
            <a:lvl2pPr marL="480380" indent="0" algn="ctr">
              <a:buNone/>
              <a:defRPr>
                <a:solidFill>
                  <a:schemeClr val="tx1">
                    <a:tint val="75000"/>
                  </a:schemeClr>
                </a:solidFill>
              </a:defRPr>
            </a:lvl2pPr>
            <a:lvl3pPr marL="960760" indent="0" algn="ctr">
              <a:buNone/>
              <a:defRPr>
                <a:solidFill>
                  <a:schemeClr val="tx1">
                    <a:tint val="75000"/>
                  </a:schemeClr>
                </a:solidFill>
              </a:defRPr>
            </a:lvl3pPr>
            <a:lvl4pPr marL="1441140" indent="0" algn="ctr">
              <a:buNone/>
              <a:defRPr>
                <a:solidFill>
                  <a:schemeClr val="tx1">
                    <a:tint val="75000"/>
                  </a:schemeClr>
                </a:solidFill>
              </a:defRPr>
            </a:lvl4pPr>
            <a:lvl5pPr marL="1921520" indent="0" algn="ctr">
              <a:buNone/>
              <a:defRPr>
                <a:solidFill>
                  <a:schemeClr val="tx1">
                    <a:tint val="75000"/>
                  </a:schemeClr>
                </a:solidFill>
              </a:defRPr>
            </a:lvl5pPr>
            <a:lvl6pPr marL="2401900" indent="0" algn="ctr">
              <a:buNone/>
              <a:defRPr>
                <a:solidFill>
                  <a:schemeClr val="tx1">
                    <a:tint val="75000"/>
                  </a:schemeClr>
                </a:solidFill>
              </a:defRPr>
            </a:lvl6pPr>
            <a:lvl7pPr marL="2882280" indent="0" algn="ctr">
              <a:buNone/>
              <a:defRPr>
                <a:solidFill>
                  <a:schemeClr val="tx1">
                    <a:tint val="75000"/>
                  </a:schemeClr>
                </a:solidFill>
              </a:defRPr>
            </a:lvl7pPr>
            <a:lvl8pPr marL="3362660" indent="0" algn="ctr">
              <a:buNone/>
              <a:defRPr>
                <a:solidFill>
                  <a:schemeClr val="tx1">
                    <a:tint val="75000"/>
                  </a:schemeClr>
                </a:solidFill>
              </a:defRPr>
            </a:lvl8pPr>
            <a:lvl9pPr marL="3843040" indent="0" algn="ctr">
              <a:buNone/>
              <a:defRPr>
                <a:solidFill>
                  <a:schemeClr val="tx1">
                    <a:tint val="75000"/>
                  </a:schemeClr>
                </a:solidFill>
              </a:defRPr>
            </a:lvl9pPr>
          </a:lstStyle>
          <a:p>
            <a:r>
              <a:rPr lang="fr-FR" smtClean="0"/>
              <a:t>Cliquez pour modifier le style des sous-titres du masque</a:t>
            </a:r>
            <a:endParaRPr lang="fr-FR" dirty="0"/>
          </a:p>
        </p:txBody>
      </p:sp>
    </p:spTree>
    <p:extLst>
      <p:ext uri="{BB962C8B-B14F-4D97-AF65-F5344CB8AC3E}">
        <p14:creationId xmlns:p14="http://schemas.microsoft.com/office/powerpoint/2010/main" val="36837952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3473450"/>
            <a:ext cx="904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0400" y="3473450"/>
            <a:ext cx="904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661713" y="4158843"/>
            <a:ext cx="9039774" cy="1586309"/>
          </a:xfrm>
          <a:prstGeom prst="rect">
            <a:avLst/>
          </a:prstGeom>
        </p:spPr>
        <p:txBody>
          <a:bodyPr anchor="ctr">
            <a:normAutofit/>
          </a:bodyPr>
          <a:lstStyle>
            <a:lvl1pPr marL="0" indent="0" algn="l">
              <a:buNone/>
              <a:defRPr kumimoji="0" lang="fr-FR" sz="2500" b="1" kern="1200" smtClean="0">
                <a:solidFill>
                  <a:srgbClr val="23538D"/>
                </a:solidFill>
                <a:latin typeface="Calibri" pitchFamily="34" charset="0"/>
                <a:ea typeface="+mn-ea"/>
                <a:cs typeface="+mn-cs"/>
              </a:defRPr>
            </a:lvl1pPr>
            <a:lvl2pPr marL="480380" indent="0">
              <a:buNone/>
              <a:defRPr sz="1900">
                <a:solidFill>
                  <a:schemeClr val="tx1">
                    <a:tint val="75000"/>
                  </a:schemeClr>
                </a:solidFill>
              </a:defRPr>
            </a:lvl2pPr>
            <a:lvl3pPr marL="960760" indent="0">
              <a:buNone/>
              <a:defRPr sz="1700">
                <a:solidFill>
                  <a:schemeClr val="tx1">
                    <a:tint val="75000"/>
                  </a:schemeClr>
                </a:solidFill>
              </a:defRPr>
            </a:lvl3pPr>
            <a:lvl4pPr marL="1441140" indent="0">
              <a:buNone/>
              <a:defRPr sz="1500">
                <a:solidFill>
                  <a:schemeClr val="tx1">
                    <a:tint val="75000"/>
                  </a:schemeClr>
                </a:solidFill>
              </a:defRPr>
            </a:lvl4pPr>
            <a:lvl5pPr marL="1921520" indent="0">
              <a:buNone/>
              <a:defRPr sz="1500">
                <a:solidFill>
                  <a:schemeClr val="tx1">
                    <a:tint val="75000"/>
                  </a:schemeClr>
                </a:solidFill>
              </a:defRPr>
            </a:lvl5pPr>
            <a:lvl6pPr marL="2401900" indent="0">
              <a:buNone/>
              <a:defRPr sz="1500">
                <a:solidFill>
                  <a:schemeClr val="tx1">
                    <a:tint val="75000"/>
                  </a:schemeClr>
                </a:solidFill>
              </a:defRPr>
            </a:lvl6pPr>
            <a:lvl7pPr marL="2882280" indent="0">
              <a:buNone/>
              <a:defRPr sz="1500">
                <a:solidFill>
                  <a:schemeClr val="tx1">
                    <a:tint val="75000"/>
                  </a:schemeClr>
                </a:solidFill>
              </a:defRPr>
            </a:lvl7pPr>
            <a:lvl8pPr marL="3362660" indent="0">
              <a:buNone/>
              <a:defRPr sz="1500">
                <a:solidFill>
                  <a:schemeClr val="tx1">
                    <a:tint val="75000"/>
                  </a:schemeClr>
                </a:solidFill>
              </a:defRPr>
            </a:lvl8pPr>
            <a:lvl9pPr marL="3843040" indent="0">
              <a:buNone/>
              <a:defRPr sz="1500">
                <a:solidFill>
                  <a:schemeClr val="tx1">
                    <a:tint val="75000"/>
                  </a:schemeClr>
                </a:solidFill>
              </a:defRPr>
            </a:lvl9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2" name="Titre 1"/>
          <p:cNvSpPr>
            <a:spLocks noGrp="1"/>
          </p:cNvSpPr>
          <p:nvPr>
            <p:ph type="title"/>
          </p:nvPr>
        </p:nvSpPr>
        <p:spPr>
          <a:xfrm>
            <a:off x="963039" y="1417739"/>
            <a:ext cx="8808720" cy="1675120"/>
          </a:xfrm>
          <a:noFill/>
        </p:spPr>
        <p:txBody>
          <a:bodyPr anchor="b">
            <a:normAutofit/>
          </a:bodyPr>
          <a:lstStyle>
            <a:lvl1pPr algn="r" rtl="0" eaLnBrk="1" latinLnBrk="0" hangingPunct="1">
              <a:spcBef>
                <a:spcPct val="0"/>
              </a:spcBef>
              <a:buNone/>
              <a:defRPr kumimoji="0" lang="fr-FR" sz="3400" b="1" kern="1200" cap="none" baseline="0" dirty="0" smtClean="0">
                <a:solidFill>
                  <a:srgbClr val="FA7D00"/>
                </a:solidFill>
                <a:latin typeface="Calibri" pitchFamily="34" charset="0"/>
                <a:ea typeface="+mj-ea"/>
                <a:cs typeface="+mj-cs"/>
              </a:defRPr>
            </a:lvl1pPr>
          </a:lstStyle>
          <a:p>
            <a:pPr lvl="0"/>
            <a:r>
              <a:rPr lang="fr-FR" dirty="0" smtClean="0"/>
              <a:t>Cliquez pour modifier le style du titre</a:t>
            </a:r>
            <a:endParaRPr lang="fr-FR" dirty="0"/>
          </a:p>
        </p:txBody>
      </p:sp>
    </p:spTree>
    <p:extLst>
      <p:ext uri="{BB962C8B-B14F-4D97-AF65-F5344CB8AC3E}">
        <p14:creationId xmlns:p14="http://schemas.microsoft.com/office/powerpoint/2010/main" val="6903549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6874" y="289307"/>
            <a:ext cx="9686548" cy="913600"/>
          </a:xfrm>
        </p:spPr>
        <p:txBody>
          <a:bodyPr>
            <a:normAutofit/>
          </a:bodyPr>
          <a:lstStyle>
            <a:lvl1pPr>
              <a:defRPr sz="2900">
                <a:solidFill>
                  <a:srgbClr val="FA7D00"/>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322642" y="1359678"/>
            <a:ext cx="9680170" cy="5119967"/>
          </a:xfrm>
          <a:prstGeom prst="rect">
            <a:avLst/>
          </a:prstGeom>
        </p:spPr>
        <p:txBody>
          <a:bodyPr/>
          <a:lstStyle>
            <a:lvl1pPr algn="l">
              <a:defRPr kumimoji="0" lang="fr-FR" sz="2500" kern="1200" dirty="0" smtClean="0">
                <a:solidFill>
                  <a:srgbClr val="1F497D"/>
                </a:solidFill>
                <a:latin typeface="Calibri" pitchFamily="34" charset="0"/>
                <a:ea typeface="+mn-ea"/>
                <a:cs typeface="+mn-cs"/>
              </a:defRPr>
            </a:lvl1pPr>
            <a:lvl2pPr>
              <a:spcBef>
                <a:spcPts val="735"/>
              </a:spcBef>
              <a:defRPr kumimoji="0" lang="fr-FR" sz="2300" kern="1200" dirty="0" smtClean="0">
                <a:solidFill>
                  <a:srgbClr val="BC0000"/>
                </a:solidFill>
                <a:latin typeface="Calibri" pitchFamily="34" charset="0"/>
                <a:ea typeface="+mn-ea"/>
                <a:cs typeface="+mn-cs"/>
              </a:defRPr>
            </a:lvl2pPr>
            <a:lvl3pPr>
              <a:spcBef>
                <a:spcPts val="735"/>
              </a:spcBef>
              <a:defRPr kumimoji="0" lang="fr-FR" sz="2000" kern="1200" dirty="0" smtClean="0">
                <a:solidFill>
                  <a:srgbClr val="205DAB"/>
                </a:solidFill>
                <a:latin typeface="Calibri" pitchFamily="34" charset="0"/>
                <a:ea typeface="+mn-ea"/>
                <a:cs typeface="+mn-cs"/>
              </a:defRPr>
            </a:lvl3pPr>
            <a:lvl4pPr>
              <a:spcBef>
                <a:spcPts val="735"/>
              </a:spcBef>
              <a:defRPr kumimoji="0" lang="fr-FR" sz="1900" b="0" kern="1200" dirty="0" smtClean="0">
                <a:solidFill>
                  <a:srgbClr val="A528A8"/>
                </a:solidFill>
                <a:latin typeface="Calibri" pitchFamily="34" charset="0"/>
                <a:ea typeface="+mn-ea"/>
                <a:cs typeface="+mn-cs"/>
              </a:defRPr>
            </a:lvl4pPr>
            <a:lvl5pPr>
              <a:spcBef>
                <a:spcPts val="735"/>
              </a:spcBef>
              <a:defRPr kumimoji="0" lang="fr-FR" sz="1700" b="0" i="1" kern="1200" dirty="0" smtClean="0">
                <a:solidFill>
                  <a:srgbClr val="E46C0A"/>
                </a:solidFill>
                <a:latin typeface="Calibri" pitchFamily="34" charset="0"/>
                <a:ea typeface="+mn-ea"/>
                <a:cs typeface="+mn-cs"/>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26950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900">
                <a:solidFill>
                  <a:srgbClr val="FA7D00"/>
                </a:solidFill>
              </a:defRPr>
            </a:lvl1pPr>
          </a:lstStyle>
          <a:p>
            <a:r>
              <a:rPr lang="fr-FR" smtClean="0"/>
              <a:t>Cliquez pour modifier le style du titre</a:t>
            </a:r>
            <a:endParaRPr lang="fr-FR" dirty="0"/>
          </a:p>
        </p:txBody>
      </p:sp>
      <p:sp>
        <p:nvSpPr>
          <p:cNvPr id="4" name="Espace réservé du contenu 3"/>
          <p:cNvSpPr>
            <a:spLocks noGrp="1"/>
          </p:cNvSpPr>
          <p:nvPr>
            <p:ph sz="half" idx="2"/>
          </p:nvPr>
        </p:nvSpPr>
        <p:spPr>
          <a:xfrm>
            <a:off x="285056" y="1722305"/>
            <a:ext cx="4670031" cy="4849569"/>
          </a:xfrm>
          <a:prstGeom prst="rect">
            <a:avLst/>
          </a:prstGeom>
        </p:spPr>
        <p:txBody>
          <a:bodyPr/>
          <a:lstStyle>
            <a:lvl1pPr marL="376965" indent="-341938">
              <a:defRPr kumimoji="0" lang="fr-FR" sz="2500" kern="1200" dirty="0" smtClean="0">
                <a:solidFill>
                  <a:srgbClr val="1F497D"/>
                </a:solidFill>
                <a:latin typeface="Calibri" pitchFamily="34" charset="0"/>
                <a:ea typeface="+mn-ea"/>
                <a:cs typeface="+mn-cs"/>
              </a:defRPr>
            </a:lvl1pPr>
            <a:lvl2pPr>
              <a:defRPr kumimoji="0" lang="fr-FR" sz="2300" kern="1200" dirty="0" smtClean="0">
                <a:solidFill>
                  <a:srgbClr val="BC0000"/>
                </a:solidFill>
                <a:latin typeface="Calibri" pitchFamily="34" charset="0"/>
                <a:ea typeface="+mn-ea"/>
                <a:cs typeface="+mn-cs"/>
              </a:defRPr>
            </a:lvl2pPr>
            <a:lvl3pPr>
              <a:spcBef>
                <a:spcPts val="735"/>
              </a:spcBef>
              <a:defRPr kumimoji="0" lang="fr-FR" sz="2000" kern="1200" dirty="0" smtClean="0">
                <a:solidFill>
                  <a:srgbClr val="205DAB"/>
                </a:solidFill>
                <a:latin typeface="Calibri" pitchFamily="34" charset="0"/>
                <a:ea typeface="+mn-ea"/>
                <a:cs typeface="+mn-cs"/>
              </a:defRPr>
            </a:lvl3pPr>
            <a:lvl4pPr>
              <a:defRPr kumimoji="0" lang="fr-FR" sz="1900" b="0" kern="1200" dirty="0" smtClean="0">
                <a:solidFill>
                  <a:srgbClr val="A528A8"/>
                </a:solidFill>
                <a:latin typeface="Calibri" pitchFamily="34" charset="0"/>
                <a:ea typeface="+mn-ea"/>
                <a:cs typeface="+mn-cs"/>
              </a:defRPr>
            </a:lvl4pPr>
            <a:lvl5pPr>
              <a:defRPr kumimoji="0" lang="fr-FR" sz="1700" i="1" kern="1200" dirty="0" smtClean="0">
                <a:solidFill>
                  <a:srgbClr val="E46C0A"/>
                </a:solidFill>
                <a:latin typeface="Calibri" pitchFamily="34" charset="0"/>
                <a:ea typeface="+mn-ea"/>
                <a:cs typeface="+mn-cs"/>
              </a:defRPr>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contenu 3"/>
          <p:cNvSpPr>
            <a:spLocks noGrp="1"/>
          </p:cNvSpPr>
          <p:nvPr>
            <p:ph sz="half" idx="16"/>
          </p:nvPr>
        </p:nvSpPr>
        <p:spPr>
          <a:xfrm>
            <a:off x="5257450" y="1722305"/>
            <a:ext cx="4670031" cy="4849569"/>
          </a:xfrm>
          <a:prstGeom prst="rect">
            <a:avLst/>
          </a:prstGeom>
        </p:spPr>
        <p:txBody>
          <a:bodyPr/>
          <a:lstStyle>
            <a:lvl1pPr marL="376965" indent="-341938">
              <a:defRPr kumimoji="0" lang="fr-FR" sz="2500" kern="1200" dirty="0" smtClean="0">
                <a:solidFill>
                  <a:srgbClr val="1F497D"/>
                </a:solidFill>
                <a:latin typeface="Calibri" pitchFamily="34" charset="0"/>
                <a:ea typeface="+mn-ea"/>
                <a:cs typeface="+mn-cs"/>
              </a:defRPr>
            </a:lvl1pPr>
            <a:lvl2pPr>
              <a:defRPr kumimoji="0" lang="fr-FR" sz="2300" kern="1200" dirty="0" smtClean="0">
                <a:solidFill>
                  <a:srgbClr val="BC0000"/>
                </a:solidFill>
                <a:latin typeface="Calibri" pitchFamily="34" charset="0"/>
                <a:ea typeface="+mn-ea"/>
                <a:cs typeface="+mn-cs"/>
              </a:defRPr>
            </a:lvl2pPr>
            <a:lvl3pPr>
              <a:spcBef>
                <a:spcPts val="735"/>
              </a:spcBef>
              <a:defRPr kumimoji="0" lang="fr-FR" sz="2000" kern="1200" dirty="0" smtClean="0">
                <a:solidFill>
                  <a:srgbClr val="205DAB"/>
                </a:solidFill>
                <a:latin typeface="Calibri" pitchFamily="34" charset="0"/>
                <a:ea typeface="+mn-ea"/>
                <a:cs typeface="+mn-cs"/>
              </a:defRPr>
            </a:lvl3pPr>
            <a:lvl4pPr>
              <a:defRPr kumimoji="0" lang="fr-FR" sz="1900" b="0" kern="1200" dirty="0" smtClean="0">
                <a:solidFill>
                  <a:srgbClr val="A528A8"/>
                </a:solidFill>
                <a:latin typeface="Calibri" pitchFamily="34" charset="0"/>
                <a:ea typeface="+mn-ea"/>
                <a:cs typeface="+mn-cs"/>
              </a:defRPr>
            </a:lvl4pPr>
            <a:lvl5pPr>
              <a:defRPr kumimoji="0" lang="fr-FR" sz="1700" i="1" kern="1200" dirty="0" smtClean="0">
                <a:solidFill>
                  <a:srgbClr val="E46C0A"/>
                </a:solidFill>
                <a:latin typeface="Calibri" pitchFamily="34" charset="0"/>
                <a:ea typeface="+mn-ea"/>
                <a:cs typeface="+mn-cs"/>
              </a:defRPr>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17290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Tree>
    <p:extLst>
      <p:ext uri="{BB962C8B-B14F-4D97-AF65-F5344CB8AC3E}">
        <p14:creationId xmlns:p14="http://schemas.microsoft.com/office/powerpoint/2010/main" val="39686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aphicFrame>
        <p:nvGraphicFramePr>
          <p:cNvPr id="3" name="Graphique 21"/>
          <p:cNvGraphicFramePr>
            <a:graphicFrameLocks/>
          </p:cNvGraphicFramePr>
          <p:nvPr/>
        </p:nvGraphicFramePr>
        <p:xfrm>
          <a:off x="1566863" y="1570038"/>
          <a:ext cx="7307262" cy="4656137"/>
        </p:xfrm>
        <a:graphic>
          <a:graphicData uri="http://schemas.openxmlformats.org/presentationml/2006/ole">
            <mc:AlternateContent xmlns:mc="http://schemas.openxmlformats.org/markup-compatibility/2006">
              <mc:Choice xmlns:v="urn:schemas-microsoft-com:vml" Requires="v">
                <p:oleObj spid="_x0000_s15522" r:id="rId3" imgW="6986622" imgH="4401693" progId="Excel.Sheet.8">
                  <p:embed/>
                </p:oleObj>
              </mc:Choice>
              <mc:Fallback>
                <p:oleObj r:id="rId3" imgW="6986622" imgH="4401693" progId="Excel.Sheet.8">
                  <p:embed/>
                  <p:pic>
                    <p:nvPicPr>
                      <p:cNvPr id="0"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1570038"/>
                        <a:ext cx="7307262" cy="4656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p:nvPr>
        </p:nvSpPr>
        <p:spPr/>
        <p:txBody>
          <a:bodyPr/>
          <a:lstStyle/>
          <a:p>
            <a:r>
              <a:rPr lang="fr-FR" smtClean="0"/>
              <a:t>Cliquez pour modifier le style du titre</a:t>
            </a:r>
            <a:endParaRPr lang="fr-FR" dirty="0"/>
          </a:p>
        </p:txBody>
      </p:sp>
    </p:spTree>
    <p:extLst>
      <p:ext uri="{BB962C8B-B14F-4D97-AF65-F5344CB8AC3E}">
        <p14:creationId xmlns:p14="http://schemas.microsoft.com/office/powerpoint/2010/main" val="90573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graphicFrame>
        <p:nvGraphicFramePr>
          <p:cNvPr id="3" name="Graphique 21"/>
          <p:cNvGraphicFramePr>
            <a:graphicFrameLocks/>
          </p:cNvGraphicFramePr>
          <p:nvPr/>
        </p:nvGraphicFramePr>
        <p:xfrm>
          <a:off x="392113" y="1373188"/>
          <a:ext cx="9728200" cy="4656137"/>
        </p:xfrm>
        <a:graphic>
          <a:graphicData uri="http://schemas.openxmlformats.org/presentationml/2006/ole">
            <mc:AlternateContent xmlns:mc="http://schemas.openxmlformats.org/markup-compatibility/2006">
              <mc:Choice xmlns:v="urn:schemas-microsoft-com:vml" Requires="v">
                <p:oleObj spid="_x0000_s16546" name="Graphique" r:id="rId3" imgW="9401057" imgH="4505299" progId="Excel.Sheet.8">
                  <p:embed/>
                </p:oleObj>
              </mc:Choice>
              <mc:Fallback>
                <p:oleObj name="Graphique" r:id="rId3" imgW="9401057" imgH="4505299" progId="Excel.Sheet.8">
                  <p:embed/>
                  <p:pic>
                    <p:nvPicPr>
                      <p:cNvPr id="0"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1373188"/>
                        <a:ext cx="9728200" cy="4656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p:nvPr>
        </p:nvSpPr>
        <p:spPr/>
        <p:txBody>
          <a:bodyPr/>
          <a:lstStyle/>
          <a:p>
            <a:r>
              <a:rPr lang="fr-FR" smtClean="0"/>
              <a:t>Cliquez pour modifier le style du titre</a:t>
            </a:r>
            <a:endParaRPr lang="fr-FR" dirty="0"/>
          </a:p>
        </p:txBody>
      </p:sp>
    </p:spTree>
    <p:extLst>
      <p:ext uri="{BB962C8B-B14F-4D97-AF65-F5344CB8AC3E}">
        <p14:creationId xmlns:p14="http://schemas.microsoft.com/office/powerpoint/2010/main" val="410943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graphicFrame>
        <p:nvGraphicFramePr>
          <p:cNvPr id="3" name="Graphique 21"/>
          <p:cNvGraphicFramePr>
            <a:graphicFrameLocks/>
          </p:cNvGraphicFramePr>
          <p:nvPr/>
        </p:nvGraphicFramePr>
        <p:xfrm>
          <a:off x="1727200" y="1296988"/>
          <a:ext cx="6908800" cy="4657725"/>
        </p:xfrm>
        <a:graphic>
          <a:graphicData uri="http://schemas.openxmlformats.org/presentationml/2006/ole">
            <mc:AlternateContent xmlns:mc="http://schemas.openxmlformats.org/markup-compatibility/2006">
              <mc:Choice xmlns:v="urn:schemas-microsoft-com:vml" Requires="v">
                <p:oleObj spid="_x0000_s17570" r:id="rId3" imgW="6602540" imgH="4407790" progId="Excel.Sheet.8">
                  <p:embed/>
                </p:oleObj>
              </mc:Choice>
              <mc:Fallback>
                <p:oleObj r:id="rId3" imgW="6602540" imgH="4407790" progId="Excel.Sheet.8">
                  <p:embed/>
                  <p:pic>
                    <p:nvPicPr>
                      <p:cNvPr id="0"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1296988"/>
                        <a:ext cx="690880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p:nvPr>
        </p:nvSpPr>
        <p:spPr/>
        <p:txBody>
          <a:bodyPr/>
          <a:lstStyle/>
          <a:p>
            <a:r>
              <a:rPr lang="fr-FR" smtClean="0"/>
              <a:t>Cliquez pour modifier le style du titre</a:t>
            </a:r>
            <a:endParaRPr lang="fr-FR" dirty="0"/>
          </a:p>
        </p:txBody>
      </p:sp>
    </p:spTree>
    <p:extLst>
      <p:ext uri="{BB962C8B-B14F-4D97-AF65-F5344CB8AC3E}">
        <p14:creationId xmlns:p14="http://schemas.microsoft.com/office/powerpoint/2010/main" val="22691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8163" y="288725"/>
            <a:ext cx="3409421" cy="1228760"/>
          </a:xfrm>
        </p:spPr>
        <p:txBody>
          <a:bodyPr anchor="b"/>
          <a:lstStyle>
            <a:lvl1pPr algn="l">
              <a:defRPr sz="2200" b="1"/>
            </a:lvl1pPr>
          </a:lstStyle>
          <a:p>
            <a:r>
              <a:rPr lang="fr-FR" smtClean="0"/>
              <a:t>Cliquez pour modifier le style du titre</a:t>
            </a:r>
            <a:endParaRPr lang="fr-FR"/>
          </a:p>
        </p:txBody>
      </p:sp>
      <p:sp>
        <p:nvSpPr>
          <p:cNvPr id="3" name="Espace réservé du contenu 2"/>
          <p:cNvSpPr>
            <a:spLocks noGrp="1"/>
          </p:cNvSpPr>
          <p:nvPr>
            <p:ph idx="1"/>
          </p:nvPr>
        </p:nvSpPr>
        <p:spPr>
          <a:xfrm>
            <a:off x="4051723" y="288728"/>
            <a:ext cx="5793317" cy="6189125"/>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18163" y="1517488"/>
            <a:ext cx="3409421" cy="4960365"/>
          </a:xfrm>
        </p:spPr>
        <p:txBody>
          <a:bodyPr/>
          <a:lstStyle>
            <a:lvl1pPr marL="0" indent="0">
              <a:buNone/>
              <a:defRPr sz="1500"/>
            </a:lvl1pPr>
            <a:lvl2pPr marL="503115" indent="0">
              <a:buNone/>
              <a:defRPr sz="1300"/>
            </a:lvl2pPr>
            <a:lvl3pPr marL="1006230" indent="0">
              <a:buNone/>
              <a:defRPr sz="1100"/>
            </a:lvl3pPr>
            <a:lvl4pPr marL="1509346" indent="0">
              <a:buNone/>
              <a:defRPr sz="1000"/>
            </a:lvl4pPr>
            <a:lvl5pPr marL="2012460" indent="0">
              <a:buNone/>
              <a:defRPr sz="1000"/>
            </a:lvl5pPr>
            <a:lvl6pPr marL="2515576" indent="0">
              <a:buNone/>
              <a:defRPr sz="1000"/>
            </a:lvl6pPr>
            <a:lvl7pPr marL="3018691" indent="0">
              <a:buNone/>
              <a:defRPr sz="1000"/>
            </a:lvl7pPr>
            <a:lvl8pPr marL="3521806" indent="0">
              <a:buNone/>
              <a:defRPr sz="1000"/>
            </a:lvl8pPr>
            <a:lvl9pPr marL="4024921"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518160" y="6721252"/>
            <a:ext cx="2418080" cy="386086"/>
          </a:xfrm>
          <a:prstGeom prst="rect">
            <a:avLst/>
          </a:prstGeom>
        </p:spPr>
        <p:txBody>
          <a:bodyPr/>
          <a:lstStyle/>
          <a:p>
            <a:fld id="{403797CD-7A78-4DD3-ACC5-1447F5D8EFE1}" type="datetimeFigureOut">
              <a:rPr lang="fr-FR" smtClean="0">
                <a:solidFill>
                  <a:prstClr val="black">
                    <a:tint val="75000"/>
                  </a:prstClr>
                </a:solidFill>
              </a:rPr>
              <a:pPr/>
              <a:t>13/12/2015</a:t>
            </a:fld>
            <a:endParaRPr lang="fr-FR" dirty="0">
              <a:solidFill>
                <a:prstClr val="black">
                  <a:tint val="75000"/>
                </a:prstClr>
              </a:solidFill>
            </a:endParaRPr>
          </a:p>
        </p:txBody>
      </p:sp>
      <p:sp>
        <p:nvSpPr>
          <p:cNvPr id="6" name="Espace réservé du pied de page 5"/>
          <p:cNvSpPr>
            <a:spLocks noGrp="1"/>
          </p:cNvSpPr>
          <p:nvPr>
            <p:ph type="ftr" sz="quarter" idx="11"/>
          </p:nvPr>
        </p:nvSpPr>
        <p:spPr>
          <a:xfrm>
            <a:off x="3540760" y="6721252"/>
            <a:ext cx="3281680" cy="386086"/>
          </a:xfrm>
          <a:prstGeom prst="rect">
            <a:avLst/>
          </a:prstGeom>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a:xfrm>
            <a:off x="7426960" y="6721252"/>
            <a:ext cx="2418080" cy="386086"/>
          </a:xfrm>
          <a:prstGeom prst="rect">
            <a:avLst/>
          </a:prstGeom>
        </p:spPr>
        <p:txBody>
          <a:bodyPr/>
          <a:lstStyle/>
          <a:p>
            <a:fld id="{8CB67A74-9FFF-4C47-A3E9-3A92E4C935A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26268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jpeg"/><Relationship Id="rId2" Type="http://schemas.openxmlformats.org/officeDocument/2006/relationships/slideLayout" Target="../slideLayouts/slideLayout2.xml"/><Relationship Id="rId16"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34975" y="290513"/>
            <a:ext cx="96853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076" tIns="48038" rIns="96076" bIns="48038" numCol="1" anchor="ctr" anchorCtr="0" compatLnSpc="1">
            <a:prstTxWarp prst="textNoShape">
              <a:avLst/>
            </a:prstTxWarp>
          </a:bodyPr>
          <a:lstStyle/>
          <a:p>
            <a:pPr lvl="0"/>
            <a:r>
              <a:rPr lang="fr-FR" dirty="0" smtClean="0"/>
              <a:t>Cliquez pour modifier le style du titre</a:t>
            </a:r>
          </a:p>
        </p:txBody>
      </p:sp>
      <p:sp>
        <p:nvSpPr>
          <p:cNvPr id="1027" name="Espace réservé du texte 14"/>
          <p:cNvSpPr>
            <a:spLocks noGrp="1"/>
          </p:cNvSpPr>
          <p:nvPr>
            <p:ph type="body" idx="1"/>
          </p:nvPr>
        </p:nvSpPr>
        <p:spPr bwMode="auto">
          <a:xfrm>
            <a:off x="323850" y="1341438"/>
            <a:ext cx="967898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076" tIns="48038" rIns="96076" bIns="48038"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13" name="Image 12" descr="pastilles.png"/>
          <p:cNvPicPr>
            <a:picLocks noChangeAspect="1"/>
          </p:cNvPicPr>
          <p:nvPr/>
        </p:nvPicPr>
        <p:blipFill>
          <a:blip r:embed="rId11" cstate="print"/>
          <a:stretch>
            <a:fillRect/>
          </a:stretch>
        </p:blipFill>
        <p:spPr>
          <a:xfrm rot="5400000">
            <a:off x="-220152" y="220106"/>
            <a:ext cx="778729" cy="338496"/>
          </a:xfrm>
          <a:prstGeom prst="rect">
            <a:avLst/>
          </a:prstGeom>
          <a:effectLst>
            <a:reflection blurRad="6350" stA="50000" endA="300" endPos="55500" dist="50800" dir="5400000" sy="-100000" algn="bl" rotWithShape="0"/>
          </a:effectLst>
        </p:spPr>
      </p:pic>
      <p:pic>
        <p:nvPicPr>
          <p:cNvPr id="1029" name="Image 7" descr="pola1.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772971">
            <a:off x="1074738" y="8096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8" descr="pola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28565">
            <a:off x="190500" y="58738"/>
            <a:ext cx="427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 9" descr="pola3.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85788" y="122238"/>
            <a:ext cx="457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31425" y="122238"/>
            <a:ext cx="171450" cy="704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pastilles.png"/>
          <p:cNvPicPr>
            <a:picLocks noChangeAspect="1"/>
          </p:cNvPicPr>
          <p:nvPr/>
        </p:nvPicPr>
        <p:blipFill>
          <a:blip r:embed="rId11" cstate="print"/>
          <a:stretch>
            <a:fillRect/>
          </a:stretch>
        </p:blipFill>
        <p:spPr>
          <a:xfrm rot="5400000">
            <a:off x="-220152" y="220106"/>
            <a:ext cx="778729" cy="338496"/>
          </a:xfrm>
          <a:prstGeom prst="rect">
            <a:avLst/>
          </a:prstGeom>
          <a:effectLst>
            <a:reflection blurRad="6350" stA="50000" endA="300" endPos="55500" dist="50800" dir="5400000" sy="-100000" algn="bl" rotWithShape="0"/>
          </a:effectLst>
        </p:spPr>
      </p:pic>
      <p:pic>
        <p:nvPicPr>
          <p:cNvPr id="1035" name="Image 7" descr="pola1.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772971">
            <a:off x="1074738" y="8096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8" descr="pola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28565">
            <a:off x="190500" y="58738"/>
            <a:ext cx="427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9" descr="pola3.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85788" y="122238"/>
            <a:ext cx="457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18" descr="pastilles_ligne_1.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66000" y="7010400"/>
            <a:ext cx="19780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31425" y="122238"/>
            <a:ext cx="171450" cy="704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3"/>
          <p:cNvSpPr>
            <a:spLocks noChangeArrowheads="1"/>
          </p:cNvSpPr>
          <p:nvPr/>
        </p:nvSpPr>
        <p:spPr bwMode="auto">
          <a:xfrm>
            <a:off x="9153525" y="6897688"/>
            <a:ext cx="100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6" tIns="48038" rIns="96076" bIns="48038">
            <a:spAutoFit/>
          </a:bodyPr>
          <a:lstStyle/>
          <a:p>
            <a:pPr algn="r"/>
            <a:fld id="{4AFB76DA-9810-4497-90DA-8A2BD2199533}" type="slidenum">
              <a:rPr lang="en-US" sz="1100" b="1">
                <a:solidFill>
                  <a:srgbClr val="098163"/>
                </a:solidFill>
              </a:rPr>
              <a:pPr algn="r"/>
              <a:t>‹N°›</a:t>
            </a:fld>
            <a:endParaRPr lang="fr-FR" sz="1100" b="1">
              <a:solidFill>
                <a:srgbClr val="098163"/>
              </a:solidFill>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35" r:id="rId3"/>
    <p:sldLayoutId id="2147484136" r:id="rId4"/>
    <p:sldLayoutId id="2147484137" r:id="rId5"/>
    <p:sldLayoutId id="2147484140" r:id="rId6"/>
    <p:sldLayoutId id="2147484141" r:id="rId7"/>
    <p:sldLayoutId id="2147484142" r:id="rId8"/>
    <p:sldLayoutId id="2147484143" r:id="rId9"/>
  </p:sldLayoutIdLst>
  <p:timing>
    <p:tnLst>
      <p:par>
        <p:cTn id="1" dur="indefinite" restart="never" nodeType="tmRoot"/>
      </p:par>
    </p:tnLst>
  </p:timing>
  <p:hf sldNum="0" hdr="0" dt="0"/>
  <p:txStyles>
    <p:titleStyle>
      <a:lvl1pPr algn="r" rtl="0" eaLnBrk="0" fontAlgn="base" hangingPunct="0">
        <a:spcBef>
          <a:spcPct val="0"/>
        </a:spcBef>
        <a:spcAft>
          <a:spcPct val="0"/>
        </a:spcAft>
        <a:defRPr lang="fr-FR" sz="2900" b="1" kern="1200" dirty="0">
          <a:solidFill>
            <a:srgbClr val="FA7D00"/>
          </a:solidFill>
          <a:latin typeface="Calibri" pitchFamily="34" charset="0"/>
          <a:ea typeface="MS PGothic" pitchFamily="34" charset="-128"/>
          <a:cs typeface="ＭＳ Ｐゴシック" pitchFamily="26" charset="-128"/>
        </a:defRPr>
      </a:lvl1pPr>
      <a:lvl2pPr algn="r" rtl="0" eaLnBrk="0" fontAlgn="base" hangingPunct="0">
        <a:spcBef>
          <a:spcPct val="0"/>
        </a:spcBef>
        <a:spcAft>
          <a:spcPct val="0"/>
        </a:spcAft>
        <a:defRPr sz="2900" b="1">
          <a:solidFill>
            <a:srgbClr val="FA7D00"/>
          </a:solidFill>
          <a:latin typeface="Calibri" pitchFamily="34" charset="0"/>
          <a:ea typeface="MS PGothic" pitchFamily="34" charset="-128"/>
          <a:cs typeface="ＭＳ Ｐゴシック" pitchFamily="26" charset="-128"/>
        </a:defRPr>
      </a:lvl2pPr>
      <a:lvl3pPr algn="r" rtl="0" eaLnBrk="0" fontAlgn="base" hangingPunct="0">
        <a:spcBef>
          <a:spcPct val="0"/>
        </a:spcBef>
        <a:spcAft>
          <a:spcPct val="0"/>
        </a:spcAft>
        <a:defRPr sz="2900" b="1">
          <a:solidFill>
            <a:srgbClr val="FA7D00"/>
          </a:solidFill>
          <a:latin typeface="Calibri" pitchFamily="34" charset="0"/>
          <a:ea typeface="MS PGothic" pitchFamily="34" charset="-128"/>
          <a:cs typeface="ＭＳ Ｐゴシック" pitchFamily="26" charset="-128"/>
        </a:defRPr>
      </a:lvl3pPr>
      <a:lvl4pPr algn="r" rtl="0" eaLnBrk="0" fontAlgn="base" hangingPunct="0">
        <a:spcBef>
          <a:spcPct val="0"/>
        </a:spcBef>
        <a:spcAft>
          <a:spcPct val="0"/>
        </a:spcAft>
        <a:defRPr sz="2900" b="1">
          <a:solidFill>
            <a:srgbClr val="FA7D00"/>
          </a:solidFill>
          <a:latin typeface="Calibri" pitchFamily="34" charset="0"/>
          <a:ea typeface="MS PGothic" pitchFamily="34" charset="-128"/>
          <a:cs typeface="ＭＳ Ｐゴシック" pitchFamily="26" charset="-128"/>
        </a:defRPr>
      </a:lvl4pPr>
      <a:lvl5pPr algn="r" rtl="0" eaLnBrk="0" fontAlgn="base" hangingPunct="0">
        <a:spcBef>
          <a:spcPct val="0"/>
        </a:spcBef>
        <a:spcAft>
          <a:spcPct val="0"/>
        </a:spcAft>
        <a:defRPr sz="2900" b="1">
          <a:solidFill>
            <a:srgbClr val="FA7D00"/>
          </a:solidFill>
          <a:latin typeface="Calibri" pitchFamily="34" charset="0"/>
          <a:ea typeface="MS PGothic" pitchFamily="34" charset="-128"/>
          <a:cs typeface="ＭＳ Ｐゴシック" pitchFamily="26" charset="-128"/>
        </a:defRPr>
      </a:lvl5pPr>
      <a:lvl6pPr marL="480380" algn="r" rtl="0" eaLnBrk="1" fontAlgn="base" hangingPunct="1">
        <a:spcBef>
          <a:spcPct val="0"/>
        </a:spcBef>
        <a:spcAft>
          <a:spcPct val="0"/>
        </a:spcAft>
        <a:defRPr sz="3800" b="1">
          <a:solidFill>
            <a:srgbClr val="FF9933"/>
          </a:solidFill>
          <a:latin typeface="Calibri" pitchFamily="34" charset="0"/>
        </a:defRPr>
      </a:lvl6pPr>
      <a:lvl7pPr marL="960760" algn="r" rtl="0" eaLnBrk="1" fontAlgn="base" hangingPunct="1">
        <a:spcBef>
          <a:spcPct val="0"/>
        </a:spcBef>
        <a:spcAft>
          <a:spcPct val="0"/>
        </a:spcAft>
        <a:defRPr sz="3800" b="1">
          <a:solidFill>
            <a:srgbClr val="FF9933"/>
          </a:solidFill>
          <a:latin typeface="Calibri" pitchFamily="34" charset="0"/>
        </a:defRPr>
      </a:lvl7pPr>
      <a:lvl8pPr marL="1441140" algn="r" rtl="0" eaLnBrk="1" fontAlgn="base" hangingPunct="1">
        <a:spcBef>
          <a:spcPct val="0"/>
        </a:spcBef>
        <a:spcAft>
          <a:spcPct val="0"/>
        </a:spcAft>
        <a:defRPr sz="3800" b="1">
          <a:solidFill>
            <a:srgbClr val="FF9933"/>
          </a:solidFill>
          <a:latin typeface="Calibri" pitchFamily="34" charset="0"/>
        </a:defRPr>
      </a:lvl8pPr>
      <a:lvl9pPr marL="1921520" algn="r" rtl="0" eaLnBrk="1" fontAlgn="base" hangingPunct="1">
        <a:spcBef>
          <a:spcPct val="0"/>
        </a:spcBef>
        <a:spcAft>
          <a:spcPct val="0"/>
        </a:spcAft>
        <a:defRPr sz="3800" b="1">
          <a:solidFill>
            <a:srgbClr val="FF9933"/>
          </a:solidFill>
          <a:latin typeface="Calibri" pitchFamily="34" charset="0"/>
        </a:defRPr>
      </a:lvl9pPr>
    </p:titleStyle>
    <p:bodyStyle>
      <a:lvl1pPr marL="376238" indent="-376238" algn="l" rtl="0" eaLnBrk="0" fontAlgn="base" hangingPunct="0">
        <a:spcBef>
          <a:spcPts val="625"/>
        </a:spcBef>
        <a:spcAft>
          <a:spcPct val="0"/>
        </a:spcAft>
        <a:buBlip>
          <a:blip r:embed="rId17"/>
        </a:buBlip>
        <a:defRPr lang="fr-FR" sz="2500" b="1" kern="1200" dirty="0">
          <a:solidFill>
            <a:srgbClr val="1F497D"/>
          </a:solidFill>
          <a:latin typeface="Calibri" pitchFamily="34" charset="0"/>
          <a:ea typeface="MS PGothic" pitchFamily="34" charset="-128"/>
          <a:cs typeface="ＭＳ Ｐゴシック" pitchFamily="26" charset="-128"/>
        </a:defRPr>
      </a:lvl1pPr>
      <a:lvl2pPr marL="754063" indent="-377825" algn="l" rtl="0" eaLnBrk="0" fontAlgn="base" hangingPunct="0">
        <a:spcBef>
          <a:spcPts val="738"/>
        </a:spcBef>
        <a:spcAft>
          <a:spcPct val="0"/>
        </a:spcAft>
        <a:buSzPct val="90000"/>
        <a:buBlip>
          <a:blip r:embed="rId18"/>
        </a:buBlip>
        <a:defRPr lang="fr-FR" sz="2300" kern="1200" dirty="0">
          <a:solidFill>
            <a:srgbClr val="BC0000"/>
          </a:solidFill>
          <a:latin typeface="Calibri" pitchFamily="34" charset="0"/>
          <a:ea typeface="MS PGothic" pitchFamily="34" charset="-128"/>
          <a:cs typeface="+mn-cs"/>
        </a:defRPr>
      </a:lvl2pPr>
      <a:lvl3pPr marL="1039813" indent="-284163" algn="l" rtl="0" eaLnBrk="0" fontAlgn="base" hangingPunct="0">
        <a:spcBef>
          <a:spcPts val="738"/>
        </a:spcBef>
        <a:spcAft>
          <a:spcPct val="0"/>
        </a:spcAft>
        <a:buFont typeface="Wingdings 2" pitchFamily="18" charset="2"/>
        <a:buChar char="O"/>
        <a:defRPr lang="fr-FR" sz="2000" b="1" kern="1200" dirty="0">
          <a:solidFill>
            <a:srgbClr val="205DAB"/>
          </a:solidFill>
          <a:latin typeface="Calibri" pitchFamily="34" charset="0"/>
          <a:ea typeface="MS PGothic" pitchFamily="34" charset="-128"/>
          <a:cs typeface="+mn-cs"/>
        </a:defRPr>
      </a:lvl3pPr>
      <a:lvl4pPr marL="1312863" indent="-273050" algn="l" rtl="0" eaLnBrk="0" fontAlgn="base" hangingPunct="0">
        <a:spcBef>
          <a:spcPts val="738"/>
        </a:spcBef>
        <a:spcAft>
          <a:spcPct val="0"/>
        </a:spcAft>
        <a:buFont typeface="Wingdings 2" pitchFamily="18" charset="2"/>
        <a:buChar char="è"/>
        <a:defRPr lang="fr-FR" kern="1200" dirty="0">
          <a:solidFill>
            <a:srgbClr val="A528A8"/>
          </a:solidFill>
          <a:latin typeface="Calibri" pitchFamily="34" charset="0"/>
          <a:ea typeface="MS PGothic" pitchFamily="34" charset="-128"/>
          <a:cs typeface="+mn-cs"/>
        </a:defRPr>
      </a:lvl4pPr>
      <a:lvl5pPr marL="1692275" indent="-274638" algn="l" rtl="0" eaLnBrk="0" fontAlgn="base" hangingPunct="0">
        <a:spcBef>
          <a:spcPts val="738"/>
        </a:spcBef>
        <a:spcAft>
          <a:spcPct val="0"/>
        </a:spcAft>
        <a:buSzPct val="120000"/>
        <a:buFont typeface="Wingdings 3" pitchFamily="18" charset="2"/>
        <a:buChar char="Ê"/>
        <a:defRPr lang="fr-FR" sz="1700" i="1" kern="1200" dirty="0">
          <a:solidFill>
            <a:srgbClr val="E46C0A"/>
          </a:solidFill>
          <a:latin typeface="Calibri" pitchFamily="34" charset="0"/>
          <a:ea typeface="MS PGothic" pitchFamily="34" charset="-128"/>
          <a:cs typeface="+mn-cs"/>
        </a:defRPr>
      </a:lvl5pPr>
      <a:lvl6pPr marL="2642090" indent="-240190" algn="l" defTabSz="96076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22470" indent="-240190" algn="l" defTabSz="96076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02850" indent="-240190" algn="l" defTabSz="96076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83230" indent="-240190" algn="l" defTabSz="96076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fr-FR"/>
      </a:defPPr>
      <a:lvl1pPr marL="0" algn="l" defTabSz="960760" rtl="0" eaLnBrk="1" latinLnBrk="0" hangingPunct="1">
        <a:defRPr sz="1900" kern="1200">
          <a:solidFill>
            <a:schemeClr val="tx1"/>
          </a:solidFill>
          <a:latin typeface="+mn-lt"/>
          <a:ea typeface="+mn-ea"/>
          <a:cs typeface="+mn-cs"/>
        </a:defRPr>
      </a:lvl1pPr>
      <a:lvl2pPr marL="480380" algn="l" defTabSz="960760" rtl="0" eaLnBrk="1" latinLnBrk="0" hangingPunct="1">
        <a:defRPr sz="1900" kern="1200">
          <a:solidFill>
            <a:schemeClr val="tx1"/>
          </a:solidFill>
          <a:latin typeface="+mn-lt"/>
          <a:ea typeface="+mn-ea"/>
          <a:cs typeface="+mn-cs"/>
        </a:defRPr>
      </a:lvl2pPr>
      <a:lvl3pPr marL="960760" algn="l" defTabSz="960760" rtl="0" eaLnBrk="1" latinLnBrk="0" hangingPunct="1">
        <a:defRPr sz="1900" kern="1200">
          <a:solidFill>
            <a:schemeClr val="tx1"/>
          </a:solidFill>
          <a:latin typeface="+mn-lt"/>
          <a:ea typeface="+mn-ea"/>
          <a:cs typeface="+mn-cs"/>
        </a:defRPr>
      </a:lvl3pPr>
      <a:lvl4pPr marL="1441140" algn="l" defTabSz="960760" rtl="0" eaLnBrk="1" latinLnBrk="0" hangingPunct="1">
        <a:defRPr sz="1900" kern="1200">
          <a:solidFill>
            <a:schemeClr val="tx1"/>
          </a:solidFill>
          <a:latin typeface="+mn-lt"/>
          <a:ea typeface="+mn-ea"/>
          <a:cs typeface="+mn-cs"/>
        </a:defRPr>
      </a:lvl4pPr>
      <a:lvl5pPr marL="1921520" algn="l" defTabSz="960760" rtl="0" eaLnBrk="1" latinLnBrk="0" hangingPunct="1">
        <a:defRPr sz="1900" kern="1200">
          <a:solidFill>
            <a:schemeClr val="tx1"/>
          </a:solidFill>
          <a:latin typeface="+mn-lt"/>
          <a:ea typeface="+mn-ea"/>
          <a:cs typeface="+mn-cs"/>
        </a:defRPr>
      </a:lvl5pPr>
      <a:lvl6pPr marL="2401900" algn="l" defTabSz="960760" rtl="0" eaLnBrk="1" latinLnBrk="0" hangingPunct="1">
        <a:defRPr sz="1900" kern="1200">
          <a:solidFill>
            <a:schemeClr val="tx1"/>
          </a:solidFill>
          <a:latin typeface="+mn-lt"/>
          <a:ea typeface="+mn-ea"/>
          <a:cs typeface="+mn-cs"/>
        </a:defRPr>
      </a:lvl6pPr>
      <a:lvl7pPr marL="2882280" algn="l" defTabSz="960760" rtl="0" eaLnBrk="1" latinLnBrk="0" hangingPunct="1">
        <a:defRPr sz="1900" kern="1200">
          <a:solidFill>
            <a:schemeClr val="tx1"/>
          </a:solidFill>
          <a:latin typeface="+mn-lt"/>
          <a:ea typeface="+mn-ea"/>
          <a:cs typeface="+mn-cs"/>
        </a:defRPr>
      </a:lvl7pPr>
      <a:lvl8pPr marL="3362660" algn="l" defTabSz="960760" rtl="0" eaLnBrk="1" latinLnBrk="0" hangingPunct="1">
        <a:defRPr sz="1900" kern="1200">
          <a:solidFill>
            <a:schemeClr val="tx1"/>
          </a:solidFill>
          <a:latin typeface="+mn-lt"/>
          <a:ea typeface="+mn-ea"/>
          <a:cs typeface="+mn-cs"/>
        </a:defRPr>
      </a:lvl8pPr>
      <a:lvl9pPr marL="3843040" algn="l" defTabSz="96076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gexco.com/expertise-comptable/accueil.asp"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cid:image003.jpg@01CDB786.E3FECE00"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lexinter.net/Legislation/obligations_comptables_applicables_a_tous_les_commercants.htm"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hyperlink" Target="http://lexinter.net/Legislation/faux_bilan_sa.htm"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hyperlink" Target="https://www.lexisnexis.com/fr/droit/search/runRemoteLink.do?A=0.7781787584821702&amp;bct=A&amp;service=citation&amp;risb=21_T20434996478&amp;langcountry=FR&amp;linkInfo=F"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3741440" y="4705970"/>
            <a:ext cx="6621760" cy="1224136"/>
          </a:xfrm>
        </p:spPr>
        <p:txBody>
          <a:bodyPr>
            <a:normAutofit fontScale="25000" lnSpcReduction="20000"/>
          </a:bodyPr>
          <a:lstStyle/>
          <a:p>
            <a:pPr>
              <a:buNone/>
            </a:pPr>
            <a:endParaRPr lang="fr-FR" sz="8100" i="1" dirty="0"/>
          </a:p>
          <a:p>
            <a:pPr algn="ctr">
              <a:buNone/>
            </a:pPr>
            <a:r>
              <a:rPr lang="fr-FR" sz="10400" b="1" i="1" dirty="0" smtClean="0">
                <a:solidFill>
                  <a:srgbClr val="0070C0"/>
                </a:solidFill>
              </a:rPr>
              <a:t>3ème Congrès des experts-comptables</a:t>
            </a:r>
            <a:endParaRPr lang="fr-FR" sz="10400" b="1" i="1" dirty="0">
              <a:solidFill>
                <a:srgbClr val="0070C0"/>
              </a:solidFill>
            </a:endParaRPr>
          </a:p>
          <a:p>
            <a:pPr>
              <a:buNone/>
            </a:pPr>
            <a:endParaRPr lang="fr-FR" sz="8100" i="1" dirty="0"/>
          </a:p>
          <a:p>
            <a:pPr>
              <a:buNone/>
            </a:pPr>
            <a:endParaRPr lang="fr-FR" sz="2600" i="1" dirty="0"/>
          </a:p>
          <a:p>
            <a:pPr algn="r">
              <a:buNone/>
            </a:pPr>
            <a:endParaRPr lang="fr-FR" sz="2200" i="1" dirty="0"/>
          </a:p>
          <a:p>
            <a:pPr algn="r">
              <a:buNone/>
            </a:pPr>
            <a:endParaRPr lang="fr-FR" sz="2200" i="1" dirty="0"/>
          </a:p>
          <a:p>
            <a:pPr>
              <a:buNone/>
            </a:pPr>
            <a:endParaRPr lang="fr-FR" sz="6200" i="1" dirty="0"/>
          </a:p>
        </p:txBody>
      </p:sp>
      <p:sp>
        <p:nvSpPr>
          <p:cNvPr id="8" name="Espace réservé du texte 7"/>
          <p:cNvSpPr>
            <a:spLocks noGrp="1"/>
          </p:cNvSpPr>
          <p:nvPr>
            <p:ph type="body" sz="half" idx="2"/>
          </p:nvPr>
        </p:nvSpPr>
        <p:spPr>
          <a:xfrm>
            <a:off x="323817" y="2787085"/>
            <a:ext cx="3274699" cy="4238023"/>
          </a:xfrm>
          <a:solidFill>
            <a:srgbClr val="FFFF00"/>
          </a:solidFill>
        </p:spPr>
        <p:txBody>
          <a:bodyPr>
            <a:normAutofit fontScale="92500" lnSpcReduction="10000"/>
          </a:bodyPr>
          <a:lstStyle/>
          <a:p>
            <a:r>
              <a:rPr lang="fr-FR" sz="2000" b="1" dirty="0"/>
              <a:t>Arezki MAHIOUT</a:t>
            </a:r>
          </a:p>
          <a:p>
            <a:r>
              <a:rPr lang="fr-FR" sz="2000" dirty="0"/>
              <a:t>Expert-comptable diplômé</a:t>
            </a:r>
          </a:p>
          <a:p>
            <a:r>
              <a:rPr lang="fr-FR" sz="2000" dirty="0"/>
              <a:t>Commissaire aux comptes</a:t>
            </a:r>
          </a:p>
          <a:p>
            <a:r>
              <a:rPr lang="fr-FR" sz="2000" dirty="0"/>
              <a:t>Membre du Conseil Supérieur de l’Ordre des Experts comptables </a:t>
            </a:r>
          </a:p>
          <a:p>
            <a:endParaRPr lang="fr-FR" sz="1400" b="1" dirty="0"/>
          </a:p>
          <a:p>
            <a:r>
              <a:rPr lang="fr-FR" sz="2000" b="1" dirty="0"/>
              <a:t>Président du cabinet SOGEXCO</a:t>
            </a:r>
            <a:endParaRPr lang="fr-FR" sz="2000" dirty="0"/>
          </a:p>
          <a:p>
            <a:r>
              <a:rPr lang="fr-FR" sz="2000" dirty="0"/>
              <a:t>11 boulevard de Sébastopol</a:t>
            </a:r>
          </a:p>
          <a:p>
            <a:r>
              <a:rPr lang="fr-FR" sz="2000" dirty="0"/>
              <a:t>75001 PARIS</a:t>
            </a:r>
          </a:p>
          <a:p>
            <a:r>
              <a:rPr lang="fr-FR" sz="2000" u="sng" dirty="0">
                <a:hlinkClick r:id="rId3"/>
              </a:rPr>
              <a:t>http://www.sogexco.com/expertise-comptable/accueil.asp</a:t>
            </a:r>
            <a:endParaRPr lang="fr-FR" sz="2000" dirty="0"/>
          </a:p>
          <a:p>
            <a:endParaRPr lang="fr-FR" sz="2200" dirty="0"/>
          </a:p>
          <a:p>
            <a:endParaRPr lang="fr-FR" sz="2200" dirty="0"/>
          </a:p>
        </p:txBody>
      </p:sp>
      <p:pic>
        <p:nvPicPr>
          <p:cNvPr id="1026" name="Picture 2" descr="C:\Users\pc\Desktop\mahiout.jpg"/>
          <p:cNvPicPr>
            <a:picLocks noChangeAspect="1" noChangeArrowheads="1"/>
          </p:cNvPicPr>
          <p:nvPr/>
        </p:nvPicPr>
        <p:blipFill>
          <a:blip r:embed="rId4" cstate="print"/>
          <a:srcRect/>
          <a:stretch>
            <a:fillRect/>
          </a:stretch>
        </p:blipFill>
        <p:spPr bwMode="auto">
          <a:xfrm>
            <a:off x="404779" y="275611"/>
            <a:ext cx="1795399" cy="2349551"/>
          </a:xfrm>
          <a:prstGeom prst="rect">
            <a:avLst/>
          </a:prstGeom>
          <a:noFill/>
        </p:spPr>
      </p:pic>
      <p:sp>
        <p:nvSpPr>
          <p:cNvPr id="10" name="ZoneTexte 9"/>
          <p:cNvSpPr txBox="1"/>
          <p:nvPr/>
        </p:nvSpPr>
        <p:spPr>
          <a:xfrm>
            <a:off x="4129044" y="3172618"/>
            <a:ext cx="5748414" cy="1040311"/>
          </a:xfrm>
          <a:prstGeom prst="rect">
            <a:avLst/>
          </a:prstGeom>
          <a:solidFill>
            <a:schemeClr val="tx1">
              <a:lumMod val="60000"/>
              <a:lumOff val="40000"/>
            </a:schemeClr>
          </a:solidFill>
          <a:ln>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wrap="square" lIns="100612" tIns="50305" rIns="100612" bIns="50305" rtlCol="0">
            <a:spAutoFit/>
          </a:bodyPr>
          <a:lstStyle/>
          <a:p>
            <a:pPr algn="ctr" defTabSz="1006105" fontAlgn="auto">
              <a:spcBef>
                <a:spcPts val="0"/>
              </a:spcBef>
              <a:spcAft>
                <a:spcPts val="600"/>
              </a:spcAft>
            </a:pPr>
            <a:r>
              <a:rPr lang="fr-FR" sz="2800" b="1" dirty="0" smtClean="0">
                <a:solidFill>
                  <a:prstClr val="white"/>
                </a:solidFill>
                <a:latin typeface="+mj-lt"/>
              </a:rPr>
              <a:t>LES  GROUPES  DE  SOCIÉTÉS</a:t>
            </a:r>
            <a:endParaRPr lang="fr-FR" sz="2800" b="1" dirty="0">
              <a:solidFill>
                <a:prstClr val="white"/>
              </a:solidFill>
              <a:latin typeface="+mj-lt"/>
            </a:endParaRPr>
          </a:p>
          <a:p>
            <a:pPr algn="ctr" defTabSz="1006105" fontAlgn="auto">
              <a:spcBef>
                <a:spcPts val="0"/>
              </a:spcBef>
              <a:spcAft>
                <a:spcPts val="0"/>
              </a:spcAft>
            </a:pPr>
            <a:r>
              <a:rPr lang="fr-FR" sz="2800" b="1" dirty="0" smtClean="0">
                <a:solidFill>
                  <a:prstClr val="white"/>
                </a:solidFill>
                <a:latin typeface="+mj-lt"/>
              </a:rPr>
              <a:t>FUSION - CONSOLIDATION</a:t>
            </a:r>
            <a:endParaRPr lang="fr-FR" sz="2800" b="1" dirty="0">
              <a:solidFill>
                <a:prstClr val="white"/>
              </a:solidFill>
              <a:latin typeface="+mj-lt"/>
            </a:endParaRPr>
          </a:p>
        </p:txBody>
      </p:sp>
      <p:pic>
        <p:nvPicPr>
          <p:cNvPr id="9" name="Image 8" descr="logo-odec1"/>
          <p:cNvPicPr/>
          <p:nvPr/>
        </p:nvPicPr>
        <p:blipFill>
          <a:blip r:embed="rId5" r:link="rId6" cstate="print"/>
          <a:srcRect/>
          <a:stretch>
            <a:fillRect/>
          </a:stretch>
        </p:blipFill>
        <p:spPr bwMode="auto">
          <a:xfrm>
            <a:off x="7741417" y="275611"/>
            <a:ext cx="2200380" cy="1045983"/>
          </a:xfrm>
          <a:prstGeom prst="rect">
            <a:avLst/>
          </a:prstGeom>
          <a:noFill/>
          <a:ln w="9525">
            <a:noFill/>
            <a:miter lim="800000"/>
            <a:headEnd/>
            <a:tailEnd/>
          </a:ln>
        </p:spPr>
      </p:pic>
      <p:sp>
        <p:nvSpPr>
          <p:cNvPr id="15" name="ZoneTexte 14"/>
          <p:cNvSpPr txBox="1"/>
          <p:nvPr/>
        </p:nvSpPr>
        <p:spPr>
          <a:xfrm>
            <a:off x="7741417" y="1249588"/>
            <a:ext cx="1976687" cy="461665"/>
          </a:xfrm>
          <a:prstGeom prst="rect">
            <a:avLst/>
          </a:prstGeom>
          <a:solidFill>
            <a:schemeClr val="bg1">
              <a:lumMod val="85000"/>
            </a:schemeClr>
          </a:solidFill>
        </p:spPr>
        <p:txBody>
          <a:bodyPr wrap="square" lIns="91418" tIns="45709" rIns="91418" bIns="45709" rtlCol="0">
            <a:spAutoFit/>
          </a:bodyPr>
          <a:lstStyle/>
          <a:p>
            <a:pPr algn="ctr"/>
            <a:r>
              <a:rPr lang="fr-FR" sz="2400" dirty="0"/>
              <a:t>SOGEXCO</a:t>
            </a:r>
          </a:p>
        </p:txBody>
      </p:sp>
      <p:sp>
        <p:nvSpPr>
          <p:cNvPr id="2" name="ZoneTexte 1"/>
          <p:cNvSpPr txBox="1"/>
          <p:nvPr/>
        </p:nvSpPr>
        <p:spPr>
          <a:xfrm>
            <a:off x="7629872" y="6218138"/>
            <a:ext cx="2520280" cy="584775"/>
          </a:xfrm>
          <a:prstGeom prst="rect">
            <a:avLst/>
          </a:prstGeom>
          <a:noFill/>
        </p:spPr>
        <p:txBody>
          <a:bodyPr wrap="square" rtlCol="0">
            <a:spAutoFit/>
          </a:bodyPr>
          <a:lstStyle/>
          <a:p>
            <a:pPr algn="r"/>
            <a:r>
              <a:rPr lang="fr-FR" sz="1600" dirty="0" smtClean="0">
                <a:solidFill>
                  <a:srgbClr val="002060"/>
                </a:solidFill>
                <a:latin typeface="+mn-lt"/>
              </a:rPr>
              <a:t>Hôtel Sofitel – Alger</a:t>
            </a:r>
          </a:p>
          <a:p>
            <a:pPr algn="r"/>
            <a:r>
              <a:rPr lang="fr-FR" sz="1600" dirty="0" smtClean="0">
                <a:solidFill>
                  <a:srgbClr val="002060"/>
                </a:solidFill>
                <a:latin typeface="+mn-lt"/>
              </a:rPr>
              <a:t>13 décembre 2015</a:t>
            </a:r>
            <a:endParaRPr lang="fr-FR" sz="1600" dirty="0">
              <a:solidFill>
                <a:srgbClr val="002060"/>
              </a:solidFill>
              <a:latin typeface="+mn-lt"/>
            </a:endParaRPr>
          </a:p>
        </p:txBody>
      </p:sp>
    </p:spTree>
    <p:extLst>
      <p:ext uri="{BB962C8B-B14F-4D97-AF65-F5344CB8AC3E}">
        <p14:creationId xmlns:p14="http://schemas.microsoft.com/office/powerpoint/2010/main" val="2024398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La notion de groupe</a:t>
            </a:r>
          </a:p>
        </p:txBody>
      </p:sp>
      <p:sp>
        <p:nvSpPr>
          <p:cNvPr id="7" name="Espace réservé du contenu 6"/>
          <p:cNvSpPr>
            <a:spLocks noGrp="1"/>
          </p:cNvSpPr>
          <p:nvPr>
            <p:ph idx="1"/>
          </p:nvPr>
        </p:nvSpPr>
        <p:spPr/>
        <p:txBody>
          <a:bodyPr/>
          <a:lstStyle/>
          <a:p>
            <a:r>
              <a:rPr lang="fr-FR" dirty="0" smtClean="0"/>
              <a:t>Le groupe peut être aussi défini positivement, à partir de certains critères. </a:t>
            </a:r>
          </a:p>
          <a:p>
            <a:endParaRPr lang="fr-FR" dirty="0" smtClean="0"/>
          </a:p>
          <a:p>
            <a:r>
              <a:rPr lang="fr-FR" dirty="0" smtClean="0"/>
              <a:t>L’on rencontre deux critères distincts :</a:t>
            </a:r>
          </a:p>
          <a:p>
            <a:pPr lvl="1">
              <a:spcBef>
                <a:spcPts val="738"/>
              </a:spcBef>
            </a:pPr>
            <a:r>
              <a:rPr lang="fr-FR" dirty="0" smtClean="0">
                <a:ea typeface="ＭＳ Ｐゴシック" pitchFamily="26" charset="-128"/>
              </a:rPr>
              <a:t>l’exercice </a:t>
            </a:r>
            <a:r>
              <a:rPr lang="fr-FR" dirty="0">
                <a:ea typeface="ＭＳ Ｐゴシック" pitchFamily="26" charset="-128"/>
              </a:rPr>
              <a:t>d’un pouvoir de contrôle par une société, située au plus haut dans la hiérarchie, à l’égard d’une ou plusieurs autres, engendré par la détention du capital social ou par l’exercice d’un pouvoir de décision. </a:t>
            </a:r>
          </a:p>
          <a:p>
            <a:pPr lvl="1">
              <a:spcBef>
                <a:spcPts val="738"/>
              </a:spcBef>
            </a:pPr>
            <a:r>
              <a:rPr lang="fr-FR" dirty="0" smtClean="0">
                <a:ea typeface="ＭＳ Ｐゴシック" pitchFamily="26" charset="-128"/>
              </a:rPr>
              <a:t>l’existence </a:t>
            </a:r>
            <a:r>
              <a:rPr lang="fr-FR" dirty="0">
                <a:ea typeface="ＭＳ Ｐゴシック" pitchFamily="26" charset="-128"/>
              </a:rPr>
              <a:t>d’un intérêt supérieur qui transcende les différents intérêts en présence, y compris ceux de la société mère ou de la holding.</a:t>
            </a:r>
          </a:p>
          <a:p>
            <a:pPr marL="0" indent="0">
              <a:buNone/>
            </a:pPr>
            <a:endParaRPr lang="fr-FR" dirty="0" smtClean="0"/>
          </a:p>
          <a:p>
            <a:pPr lvl="0"/>
            <a:endParaRPr lang="fr-F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Cette extension de procédure peut se révéler intéressante pour le débiteur dès l’instant où la procédure collective est utilisée comme un outil de gestion. </a:t>
            </a:r>
          </a:p>
          <a:p>
            <a:pPr lvl="3">
              <a:spcBef>
                <a:spcPts val="738"/>
              </a:spcBef>
            </a:pPr>
            <a:r>
              <a:rPr lang="fr-FR" sz="2100" dirty="0" smtClean="0">
                <a:ea typeface="ＭＳ Ｐゴシック" pitchFamily="26" charset="-128"/>
              </a:rPr>
              <a:t>L’hypothèse </a:t>
            </a:r>
            <a:r>
              <a:rPr lang="fr-FR" sz="2100" dirty="0">
                <a:ea typeface="ＭＳ Ｐゴシック" pitchFamily="26" charset="-128"/>
              </a:rPr>
              <a:t>pourrait présenter une utilité en présence d’un groupe de sociétés pour présenter une solution propre à permettre de sauver la situation en attrayant dans la procédure des éléments patrimoniaux complémentaires</a:t>
            </a:r>
            <a:endParaRPr lang="fr-FR" sz="2100" dirty="0" smtClean="0"/>
          </a:p>
          <a:p>
            <a:pPr lvl="2">
              <a:spcBef>
                <a:spcPts val="738"/>
              </a:spcBef>
            </a:pPr>
            <a:endParaRPr lang="fr-FR" dirty="0">
              <a:ea typeface="ＭＳ Ｐゴシック" pitchFamily="26" charset="-128"/>
            </a:endParaRPr>
          </a:p>
          <a:p>
            <a:endParaRPr lang="fr-F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 groupe en difficulté</a:t>
            </a:r>
            <a:endParaRPr lang="fr-FR" dirty="0"/>
          </a:p>
        </p:txBody>
      </p:sp>
      <p:sp>
        <p:nvSpPr>
          <p:cNvPr id="7" name="Espace réservé du contenu 6"/>
          <p:cNvSpPr>
            <a:spLocks noGrp="1"/>
          </p:cNvSpPr>
          <p:nvPr>
            <p:ph idx="1"/>
          </p:nvPr>
        </p:nvSpPr>
        <p:spPr/>
        <p:txBody>
          <a:bodyPr/>
          <a:lstStyle/>
          <a:p>
            <a:r>
              <a:rPr lang="fr-FR" sz="2600" dirty="0" smtClean="0"/>
              <a:t>Les responsabilités et les sanctions</a:t>
            </a:r>
          </a:p>
          <a:p>
            <a:pPr lvl="1"/>
            <a:r>
              <a:rPr lang="fr-FR" sz="2400" b="1" dirty="0" smtClean="0"/>
              <a:t>Responsabilité des sociétés créancières au sein du groupe </a:t>
            </a:r>
          </a:p>
          <a:p>
            <a:pPr lvl="2"/>
            <a:r>
              <a:rPr lang="fr-FR" sz="2200" dirty="0" smtClean="0"/>
              <a:t>Champ d’application de l’article L. 650-1 du Code de commerce </a:t>
            </a:r>
          </a:p>
          <a:p>
            <a:pPr lvl="3"/>
            <a:r>
              <a:rPr lang="fr-FR" sz="2000" dirty="0" smtClean="0"/>
              <a:t>S’agissant des personnes, sont visés les créanciers qui fournissent du crédit : holding qui offre une assistance financière à ses filiales dans le cadre d’une convention de trésorerie par exemple.</a:t>
            </a:r>
          </a:p>
          <a:p>
            <a:pPr lvl="3"/>
            <a:r>
              <a:rPr lang="fr-FR" sz="2000" dirty="0" smtClean="0"/>
              <a:t>S’agissant des actes, le texte fait état de concours sous-entendus financiers : prêt, découvert, escompte voire des délais de paiement.</a:t>
            </a:r>
          </a:p>
          <a:p>
            <a:pPr lvl="3"/>
            <a:r>
              <a:rPr lang="fr-FR" sz="2000" dirty="0" smtClean="0"/>
              <a:t>Pour  les procédures sont concernées les procédures de sauvegarde, de redressement judiciaire ou de liquidation judiciaire.</a:t>
            </a:r>
            <a:endParaRPr lang="fr-F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lvl="1"/>
            <a:r>
              <a:rPr lang="fr-FR" sz="2400" b="1" dirty="0" smtClean="0"/>
              <a:t>Responsabilités au sein de la société débitrice</a:t>
            </a:r>
          </a:p>
          <a:p>
            <a:pPr lvl="2">
              <a:spcBef>
                <a:spcPts val="738"/>
              </a:spcBef>
            </a:pPr>
            <a:r>
              <a:rPr lang="fr-FR" sz="2200" dirty="0" smtClean="0">
                <a:ea typeface="ＭＳ Ｐゴシック" pitchFamily="26" charset="-128"/>
              </a:rPr>
              <a:t>Responsabilité </a:t>
            </a:r>
            <a:r>
              <a:rPr lang="fr-FR" sz="2200" dirty="0">
                <a:ea typeface="ＭＳ Ｐゴシック" pitchFamily="26" charset="-128"/>
              </a:rPr>
              <a:t>pour insuffisance d’actif (Comblement du passif</a:t>
            </a:r>
            <a:r>
              <a:rPr lang="fr-FR" sz="2200" dirty="0" smtClean="0">
                <a:ea typeface="ＭＳ Ｐゴシック" pitchFamily="26" charset="-128"/>
              </a:rPr>
              <a:t>)</a:t>
            </a:r>
            <a:endParaRPr lang="fr-FR" sz="2200" dirty="0" smtClean="0"/>
          </a:p>
          <a:p>
            <a:pPr lvl="3">
              <a:spcBef>
                <a:spcPts val="738"/>
              </a:spcBef>
            </a:pPr>
            <a:r>
              <a:rPr lang="fr-FR" sz="2100" dirty="0">
                <a:ea typeface="ＭＳ Ｐゴシック" pitchFamily="26" charset="-128"/>
              </a:rPr>
              <a:t>L’article L. 651-2 du Code de commerce dispose : </a:t>
            </a:r>
            <a:r>
              <a:rPr lang="fr-FR" sz="2100" i="1" dirty="0">
                <a:ea typeface="ＭＳ Ｐゴシック" pitchFamily="26" charset="-128"/>
              </a:rPr>
              <a:t>«Lorsque la liquidation judiciaire d'une personne morale fait apparaître une insuffisance d'actif, le tribunal peut, en cas de faute de gestion ayant contribué à cette insuffisance d'actif, décider que le montant de cette insuffisance d'actif sera supporté, en tout ou en partie, par tous les dirigeants de droit ou de fait, ou par certains d'entre eux, ayant contribué à la faute de gestion ».</a:t>
            </a:r>
          </a:p>
          <a:p>
            <a:endParaRPr lang="fr-F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S’agissant des dirigeants de droit, sont concernées les personnes physiques mais également, ce qui apparaît dans un contexte groupe, les personnes morales</a:t>
            </a:r>
            <a:r>
              <a:rPr lang="fr-FR" sz="2100" dirty="0" smtClean="0">
                <a:ea typeface="ＭＳ Ｐゴシック" pitchFamily="26" charset="-128"/>
              </a:rPr>
              <a:t>.</a:t>
            </a:r>
          </a:p>
          <a:p>
            <a:pPr marL="1343025" lvl="3" indent="0">
              <a:spcBef>
                <a:spcPts val="738"/>
              </a:spcBef>
              <a:buNone/>
            </a:pPr>
            <a:r>
              <a:rPr lang="fr-FR" sz="2100" dirty="0" smtClean="0">
                <a:ea typeface="ＭＳ Ｐゴシック" pitchFamily="26" charset="-128"/>
              </a:rPr>
              <a:t>Sont </a:t>
            </a:r>
            <a:r>
              <a:rPr lang="fr-FR" sz="2100" dirty="0">
                <a:ea typeface="ＭＳ Ｐゴシック" pitchFamily="26" charset="-128"/>
              </a:rPr>
              <a:t>visés encore les dirigeants de fait (société-mère).</a:t>
            </a:r>
          </a:p>
          <a:p>
            <a:pPr lvl="3">
              <a:spcBef>
                <a:spcPts val="738"/>
              </a:spcBef>
            </a:pPr>
            <a:r>
              <a:rPr lang="fr-FR" sz="2100" dirty="0" smtClean="0">
                <a:ea typeface="ＭＳ Ｐゴシック" pitchFamily="26" charset="-128"/>
              </a:rPr>
              <a:t>Il </a:t>
            </a:r>
            <a:r>
              <a:rPr lang="fr-FR" sz="2100" dirty="0">
                <a:ea typeface="ＭＳ Ｐゴシック" pitchFamily="26" charset="-128"/>
              </a:rPr>
              <a:t>faut une faute de gestion, un préjudice et un lien de causalité.</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 groupe en difficulté</a:t>
            </a:r>
            <a:endParaRPr lang="fr-FR" dirty="0"/>
          </a:p>
        </p:txBody>
      </p:sp>
      <p:sp>
        <p:nvSpPr>
          <p:cNvPr id="7" name="Espace réservé du contenu 6"/>
          <p:cNvSpPr>
            <a:spLocks noGrp="1"/>
          </p:cNvSpPr>
          <p:nvPr>
            <p:ph idx="1"/>
          </p:nvPr>
        </p:nvSpPr>
        <p:spPr/>
        <p:txBody>
          <a:bodyPr/>
          <a:lstStyle/>
          <a:p>
            <a:pPr lvl="2"/>
            <a:r>
              <a:rPr lang="fr-FR" sz="2200" dirty="0" smtClean="0"/>
              <a:t>Sanctions professionnelles : faillite personnelle ou interdiction de gérer</a:t>
            </a:r>
          </a:p>
          <a:p>
            <a:pPr lvl="3"/>
            <a:r>
              <a:rPr lang="fr-FR" sz="2100" dirty="0" smtClean="0"/>
              <a:t>Faillite personnelle</a:t>
            </a:r>
          </a:p>
          <a:p>
            <a:pPr lvl="4"/>
            <a:r>
              <a:rPr lang="fr-FR" sz="1800" dirty="0" smtClean="0"/>
              <a:t>Deux textes du Code de commerce concernent les dirigeants des personnes morales de droit privé, donc de sociétés : d’une part, l’article L. 653-4 et, d’autre part, l’article L. 653-5.</a:t>
            </a:r>
          </a:p>
          <a:p>
            <a:pPr lvl="4"/>
            <a:r>
              <a:rPr lang="fr-FR" sz="1800" dirty="0" smtClean="0"/>
              <a:t>Il faut compter sur le nouveau cas rajouté par l’ordonnance du 12 mars 2014 : cas où le débiteur qui déclare sciemment, au nom d’un créancier, une créance supposée (C. com., art. L. 653-5, 7°). </a:t>
            </a:r>
            <a:endParaRPr lang="fr-F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lvl="3">
              <a:spcBef>
                <a:spcPts val="738"/>
              </a:spcBef>
            </a:pPr>
            <a:r>
              <a:rPr lang="fr-FR" sz="2100" u="sng" dirty="0">
                <a:ea typeface="ＭＳ Ｐゴシック" pitchFamily="26" charset="-128"/>
              </a:rPr>
              <a:t>Interdiction de gérer </a:t>
            </a:r>
          </a:p>
          <a:p>
            <a:pPr lvl="4"/>
            <a:r>
              <a:rPr lang="fr-FR" sz="1800" dirty="0" smtClean="0"/>
              <a:t>Elle </a:t>
            </a:r>
            <a:r>
              <a:rPr lang="fr-FR" sz="1800" dirty="0"/>
              <a:t>peut être prononcée à la place de la faillite personnelle. </a:t>
            </a:r>
          </a:p>
          <a:p>
            <a:pPr lvl="4"/>
            <a:r>
              <a:rPr lang="fr-FR" sz="1800" dirty="0" smtClean="0"/>
              <a:t>Il </a:t>
            </a:r>
            <a:r>
              <a:rPr lang="fr-FR" sz="1800" dirty="0"/>
              <a:t>faut compter sur le nouveau cas rajouté par l’ordonnance du 12 mars 2014 au titre de la faillite personnelle :  cas où le débiteur qui déclare sciemment, au nom d’un créancier, une créance supposée (C. com., art. L. 653-5, 7°). </a:t>
            </a:r>
          </a:p>
          <a:p>
            <a:pPr lvl="4"/>
            <a:r>
              <a:rPr lang="fr-FR" sz="1800" dirty="0" smtClean="0"/>
              <a:t>L’ordonnance </a:t>
            </a:r>
            <a:r>
              <a:rPr lang="fr-FR" sz="1800" dirty="0"/>
              <a:t>du 12 mars 2014 en a ajouté un autre spécifique : le cas du débiteur, partie à une instance en cours au jour du jugement d’ouverture, qui manque sciemment à l’obligation d’informer le créancier poursuivant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 groupe en difficulté</a:t>
            </a:r>
            <a:endParaRPr lang="fr-FR" dirty="0"/>
          </a:p>
        </p:txBody>
      </p:sp>
      <p:sp>
        <p:nvSpPr>
          <p:cNvPr id="7" name="Espace réservé du contenu 6"/>
          <p:cNvSpPr>
            <a:spLocks noGrp="1"/>
          </p:cNvSpPr>
          <p:nvPr>
            <p:ph idx="1"/>
          </p:nvPr>
        </p:nvSpPr>
        <p:spPr/>
        <p:txBody>
          <a:bodyPr/>
          <a:lstStyle/>
          <a:p>
            <a:pPr lvl="2"/>
            <a:r>
              <a:rPr lang="fr-FR" sz="2200" dirty="0" smtClean="0"/>
              <a:t>Banqueroute</a:t>
            </a:r>
          </a:p>
          <a:p>
            <a:pPr lvl="3"/>
            <a:r>
              <a:rPr lang="fr-FR" sz="2100" dirty="0" smtClean="0"/>
              <a:t>L'article L. 654-2, 2° du Code de commerce sanctionne le fait d'avoir détourné ou dissimulé tout ou partie de l'actif du débiteur.</a:t>
            </a:r>
          </a:p>
          <a:p>
            <a:pPr lvl="3"/>
            <a:r>
              <a:rPr lang="fr-FR" sz="2100" dirty="0" smtClean="0"/>
              <a:t>La loi prévoit une peine de cinq ans d'emprisonnement et une amende de 75 000 euros. </a:t>
            </a:r>
          </a:p>
          <a:p>
            <a:pPr lvl="3"/>
            <a:r>
              <a:rPr lang="fr-FR" sz="2100" dirty="0" smtClean="0"/>
              <a:t>En outre, le juge pénal peut prononcer la peine complémentaire d'interdiction d'exercer une activité commerciale ou industrielle et de diriger une société (C. com., art. L. 249-1).</a:t>
            </a:r>
          </a:p>
          <a:p>
            <a:pPr lvl="3"/>
            <a:r>
              <a:rPr lang="fr-FR" sz="2100" dirty="0" smtClean="0"/>
              <a:t>La question est de savoir si l'intérêt de groupe, fait justificatif de l'abus de biens sociaux, est transposable à la banqueroute. La réponse est négative.</a:t>
            </a:r>
            <a:endParaRPr lang="fr-FR" sz="21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36563" y="817538"/>
            <a:ext cx="9686925" cy="936104"/>
          </a:xfrm>
        </p:spPr>
        <p:txBody>
          <a:bodyPr>
            <a:normAutofit fontScale="90000"/>
          </a:bodyPr>
          <a:lstStyle/>
          <a:p>
            <a:pPr algn="ctr"/>
            <a:r>
              <a:rPr dirty="0" smtClean="0">
                <a:ea typeface="ＭＳ Ｐゴシック" pitchFamily="34" charset="-128"/>
              </a:rPr>
              <a:t>"LES ÉCONOMIES MODERNES SONT DES ÉCONOMIES DE GROUPES"</a:t>
            </a:r>
            <a:br>
              <a:rPr dirty="0" smtClean="0">
                <a:ea typeface="ＭＳ Ｐゴシック" pitchFamily="34" charset="-128"/>
              </a:rPr>
            </a:br>
            <a:r>
              <a:rPr lang="fr-FR" dirty="0" smtClean="0">
                <a:ea typeface="ＭＳ Ｐゴシック" pitchFamily="34" charset="-128"/>
              </a:rPr>
              <a:t>(cours d’économie politique – 1975)</a:t>
            </a:r>
            <a:endParaRPr dirty="0" smtClean="0">
              <a:ea typeface="ＭＳ Ｐゴシック" pitchFamily="34" charset="-128"/>
            </a:endParaRPr>
          </a:p>
        </p:txBody>
      </p:sp>
      <p:pic>
        <p:nvPicPr>
          <p:cNvPr id="5" name="Espace réservé du contenu 4" descr="C:\Users\kadija\AppData\Local\Microsoft\Windows\Temporary Internet Files\Content.Outlook\Z163R3CA\barre_000_arp1719932.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5256" y="2113682"/>
            <a:ext cx="6408712" cy="3521149"/>
          </a:xfrm>
          <a:prstGeom prst="rect">
            <a:avLst/>
          </a:prstGeom>
          <a:noFill/>
          <a:ln>
            <a:noFill/>
          </a:ln>
        </p:spPr>
      </p:pic>
      <p:sp>
        <p:nvSpPr>
          <p:cNvPr id="2" name="ZoneTexte 1"/>
          <p:cNvSpPr txBox="1"/>
          <p:nvPr/>
        </p:nvSpPr>
        <p:spPr>
          <a:xfrm>
            <a:off x="5685656" y="5930106"/>
            <a:ext cx="2880320" cy="369332"/>
          </a:xfrm>
          <a:prstGeom prst="rect">
            <a:avLst/>
          </a:prstGeom>
          <a:solidFill>
            <a:schemeClr val="bg1"/>
          </a:solidFill>
        </p:spPr>
        <p:txBody>
          <a:bodyPr wrap="square" rtlCol="0">
            <a:spAutoFit/>
          </a:bodyPr>
          <a:lstStyle/>
          <a:p>
            <a:pPr algn="r"/>
            <a:r>
              <a:rPr lang="fr-FR" b="1" dirty="0" smtClean="0">
                <a:solidFill>
                  <a:schemeClr val="tx1">
                    <a:lumMod val="50000"/>
                  </a:schemeClr>
                </a:solidFill>
              </a:rPr>
              <a:t>Raymond BARRE</a:t>
            </a:r>
            <a:endParaRPr lang="fr-FR" b="1" dirty="0">
              <a:solidFill>
                <a:schemeClr val="tx1">
                  <a:lumMod val="50000"/>
                </a:schemeClr>
              </a:solidFill>
            </a:endParaRPr>
          </a:p>
        </p:txBody>
      </p:sp>
    </p:spTree>
    <p:extLst>
      <p:ext uri="{BB962C8B-B14F-4D97-AF65-F5344CB8AC3E}">
        <p14:creationId xmlns:p14="http://schemas.microsoft.com/office/powerpoint/2010/main" val="21223558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u contenu 6"/>
          <p:cNvSpPr>
            <a:spLocks noGrp="1"/>
          </p:cNvSpPr>
          <p:nvPr>
            <p:ph type="body" idx="4294967295"/>
          </p:nvPr>
        </p:nvSpPr>
        <p:spPr>
          <a:xfrm>
            <a:off x="501080" y="3121794"/>
            <a:ext cx="9039225" cy="1585913"/>
          </a:xfrm>
        </p:spPr>
        <p:txBody>
          <a:bodyPr>
            <a:normAutofit/>
          </a:bodyPr>
          <a:lstStyle/>
          <a:p>
            <a:pPr algn="ctr">
              <a:buNone/>
            </a:pPr>
            <a:r>
              <a:rPr sz="3600" dirty="0" smtClean="0"/>
              <a:t>MERCI DE VOTRE AIMABLE ATTENTION</a:t>
            </a:r>
            <a:endParaRPr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La notion de groupe</a:t>
            </a:r>
          </a:p>
        </p:txBody>
      </p:sp>
      <p:sp>
        <p:nvSpPr>
          <p:cNvPr id="7" name="Espace réservé du contenu 6"/>
          <p:cNvSpPr>
            <a:spLocks noGrp="1"/>
          </p:cNvSpPr>
          <p:nvPr>
            <p:ph idx="1"/>
          </p:nvPr>
        </p:nvSpPr>
        <p:spPr/>
        <p:txBody>
          <a:bodyPr/>
          <a:lstStyle/>
          <a:p>
            <a:r>
              <a:rPr lang="fr-FR" dirty="0" smtClean="0"/>
              <a:t>A partir de là, le groupe peut être entendu comme </a:t>
            </a:r>
            <a:r>
              <a:rPr lang="fr-FR" i="1" dirty="0" smtClean="0"/>
              <a:t>« un ensemble de sociétés juridiquement indépendantes les unes des autres mais en fait soumises à une unité de décision économique ».</a:t>
            </a:r>
          </a:p>
          <a:p>
            <a:endParaRPr lang="fr-F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r>
              <a:rPr lang="fr-FR" sz="2000" dirty="0" smtClean="0"/>
              <a:t>Comme tenu des diverses catégories de groupes, les architectures peuvent être différentes.</a:t>
            </a:r>
          </a:p>
          <a:p>
            <a:r>
              <a:rPr lang="fr-FR" sz="2000" dirty="0" smtClean="0"/>
              <a:t>L’on retrouve une société et des entités ou sociétés unies à celle-ci par différents liens suivant que l'unité juridique est conservée ou non. </a:t>
            </a:r>
          </a:p>
          <a:p>
            <a:pPr lvl="1">
              <a:spcBef>
                <a:spcPts val="738"/>
              </a:spcBef>
            </a:pPr>
            <a:r>
              <a:rPr lang="fr-FR" sz="1800" dirty="0" smtClean="0">
                <a:ea typeface="ＭＳ Ｐゴシック" pitchFamily="26" charset="-128"/>
              </a:rPr>
              <a:t>Dans </a:t>
            </a:r>
            <a:r>
              <a:rPr lang="fr-FR" sz="1800" dirty="0">
                <a:ea typeface="ＭＳ Ｐゴシック" pitchFamily="26" charset="-128"/>
              </a:rPr>
              <a:t>le premier cas, la société se structure au travers de succursales ou d'établissements secondaires qui ne sont pas dotés de la personnalité morale. </a:t>
            </a:r>
          </a:p>
          <a:p>
            <a:pPr lvl="1">
              <a:spcBef>
                <a:spcPts val="738"/>
              </a:spcBef>
            </a:pPr>
            <a:r>
              <a:rPr lang="fr-FR" sz="1800" dirty="0" smtClean="0">
                <a:ea typeface="ＭＳ Ｐゴシック" pitchFamily="26" charset="-128"/>
              </a:rPr>
              <a:t>Dans </a:t>
            </a:r>
            <a:r>
              <a:rPr lang="fr-FR" sz="1800" dirty="0">
                <a:ea typeface="ＭＳ Ｐゴシック" pitchFamily="26" charset="-128"/>
              </a:rPr>
              <a:t>le second cas, le groupe se structure autour d’une société principale (la mère) au travers des filiales, des participations et des sociétés contrôlées, qui sont des sociétés juridiquement  indépendantes de la société mère. </a:t>
            </a:r>
            <a:endParaRPr lang="fr-FR" sz="1800" dirty="0" smtClean="0">
              <a:ea typeface="ＭＳ Ｐゴシック" pitchFamily="26" charset="-128"/>
            </a:endParaRPr>
          </a:p>
          <a:p>
            <a:r>
              <a:rPr lang="fr-FR" sz="2000" dirty="0" smtClean="0"/>
              <a:t>Juridiquement, le groupe existe à partir de deux sociétés : une mère, une fille (Cass. com., 2 juin 1992, n° 90-14.613, </a:t>
            </a:r>
            <a:r>
              <a:rPr lang="fr-FR" sz="2000" dirty="0" err="1" smtClean="0"/>
              <a:t>JurisData</a:t>
            </a:r>
            <a:r>
              <a:rPr lang="fr-FR" sz="2000" dirty="0" smtClean="0"/>
              <a:t> n° 1992-001650). Fiscalement, la lettre de l'article 885-0 V bis du Code général des impôts vise le contrôle des filiales, ce qui suppose que le groupe existe à partir du moment où il y a à priori deux filiales. </a:t>
            </a:r>
          </a:p>
          <a:p>
            <a:r>
              <a:rPr lang="fr-FR" sz="2000" dirty="0" smtClean="0"/>
              <a:t>Il convient de revenir sur ces notions de société-mère, filiale, participation et contrôle. </a:t>
            </a:r>
            <a:endParaRPr lang="fr-FR"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pPr marL="376238" lvl="1" indent="-376238">
              <a:spcBef>
                <a:spcPts val="625"/>
              </a:spcBef>
              <a:buBlip>
                <a:blip r:embed="rId3"/>
              </a:buBlip>
            </a:pPr>
            <a:r>
              <a:rPr lang="fr-FR" sz="2500" b="1" dirty="0">
                <a:solidFill>
                  <a:srgbClr val="1F497D"/>
                </a:solidFill>
              </a:rPr>
              <a:t>Société-mère</a:t>
            </a:r>
          </a:p>
          <a:p>
            <a:pPr lvl="1">
              <a:spcBef>
                <a:spcPts val="738"/>
              </a:spcBef>
            </a:pPr>
            <a:r>
              <a:rPr lang="fr-FR" dirty="0" smtClean="0">
                <a:ea typeface="ＭＳ Ｐゴシック" pitchFamily="26" charset="-128"/>
              </a:rPr>
              <a:t>La </a:t>
            </a:r>
            <a:r>
              <a:rPr lang="fr-FR" dirty="0">
                <a:ea typeface="ＭＳ Ｐゴシック" pitchFamily="26" charset="-128"/>
              </a:rPr>
              <a:t>société-mère joue un rôle variable suivant qu'elle exerce ou non une activité opérationnelle. </a:t>
            </a:r>
          </a:p>
          <a:p>
            <a:pPr lvl="1">
              <a:spcBef>
                <a:spcPts val="738"/>
              </a:spcBef>
            </a:pPr>
            <a:r>
              <a:rPr lang="fr-FR" dirty="0">
                <a:ea typeface="ＭＳ Ｐゴシック" pitchFamily="26" charset="-128"/>
              </a:rPr>
              <a:t>Elle ne peut jouer qu'un rôle financier, de gestion de ses participations. Dans ce cas, elle est dite holding passive, voire financière ou patrimoniale. </a:t>
            </a:r>
          </a:p>
          <a:p>
            <a:pPr lvl="1">
              <a:spcBef>
                <a:spcPts val="738"/>
              </a:spcBef>
            </a:pPr>
            <a:r>
              <a:rPr lang="fr-FR" dirty="0">
                <a:ea typeface="ＭＳ Ｐゴシック" pitchFamily="26" charset="-128"/>
              </a:rPr>
              <a:t>Elle peut également, indépendamment de son rôle financier, exercer une action de direction et d'animation de ses filiales. Elle porte le nom d’holding animatrice. </a:t>
            </a:r>
          </a:p>
          <a:p>
            <a:pPr lvl="1">
              <a:spcBef>
                <a:spcPts val="738"/>
              </a:spcBef>
            </a:pPr>
            <a:r>
              <a:rPr lang="fr-FR" dirty="0">
                <a:ea typeface="ＭＳ Ｐゴシック" pitchFamily="26" charset="-128"/>
              </a:rPr>
              <a:t>Enfin, elle peut exercer une activité opérationnelle, indépendamment de la gestion de ses titres de participation. Elle est dite alors holding opérationnelle.</a:t>
            </a:r>
          </a:p>
          <a:p>
            <a:endParaRPr lang="fr-FR" dirty="0" smtClean="0"/>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r>
              <a:rPr lang="fr-FR" dirty="0"/>
              <a:t>Rappel : Il n'existe pas de statut juridique de la holding. </a:t>
            </a:r>
          </a:p>
          <a:p>
            <a:pPr marL="0" indent="0">
              <a:buNone/>
            </a:pPr>
            <a:endParaRPr lang="fr-FR" dirty="0"/>
          </a:p>
          <a:p>
            <a:r>
              <a:rPr lang="fr-FR" dirty="0"/>
              <a:t>Les règles qui concernent la holding relèvent du droit fiscal en matière d'imposition des résultats (régime mère-fille ou intégration fiscale) et en matière de droit de mutation à titre gratuit et d'ISF.</a:t>
            </a:r>
          </a:p>
          <a:p>
            <a:pPr marL="0" indent="0">
              <a:buNone/>
            </a:pPr>
            <a:endParaRPr lang="fr-F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r>
              <a:rPr lang="fr-FR" dirty="0" smtClean="0"/>
              <a:t>La holding passive gère les participations financières qu’elle détient dans diverses sociétés. </a:t>
            </a:r>
          </a:p>
          <a:p>
            <a:endParaRPr lang="fr-FR" dirty="0" smtClean="0"/>
          </a:p>
          <a:p>
            <a:r>
              <a:rPr lang="fr-FR" dirty="0" smtClean="0"/>
              <a:t>L’activité qu’elle exerce est civile. </a:t>
            </a:r>
          </a:p>
          <a:p>
            <a:endParaRPr lang="fr-FR" dirty="0" smtClean="0"/>
          </a:p>
          <a:p>
            <a:r>
              <a:rPr lang="fr-FR" dirty="0" smtClean="0"/>
              <a:t>Le choix de sa forme peut se porter sur :</a:t>
            </a:r>
          </a:p>
          <a:p>
            <a:pPr lvl="1">
              <a:spcBef>
                <a:spcPts val="738"/>
              </a:spcBef>
            </a:pPr>
            <a:r>
              <a:rPr lang="fr-FR" dirty="0" smtClean="0">
                <a:ea typeface="ＭＳ Ｐゴシック" pitchFamily="26" charset="-128"/>
              </a:rPr>
              <a:t>une </a:t>
            </a:r>
            <a:r>
              <a:rPr lang="fr-FR" dirty="0">
                <a:ea typeface="ＭＳ Ｐゴシック" pitchFamily="26" charset="-128"/>
              </a:rPr>
              <a:t>société civile</a:t>
            </a:r>
          </a:p>
          <a:p>
            <a:pPr lvl="1">
              <a:spcBef>
                <a:spcPts val="738"/>
              </a:spcBef>
            </a:pPr>
            <a:r>
              <a:rPr lang="fr-FR" dirty="0" smtClean="0">
                <a:ea typeface="ＭＳ Ｐゴシック" pitchFamily="26" charset="-128"/>
              </a:rPr>
              <a:t>une </a:t>
            </a:r>
            <a:r>
              <a:rPr lang="fr-FR" dirty="0">
                <a:ea typeface="ＭＳ Ｐゴシック" pitchFamily="26" charset="-128"/>
              </a:rPr>
              <a:t>société à forme commerciale à objet civil (société de capitaux ou société en nom collectif)</a:t>
            </a:r>
          </a:p>
          <a:p>
            <a:endParaRPr lang="fr-FR" dirty="0" smtClean="0"/>
          </a:p>
          <a:p>
            <a:pPr marL="0" indent="0">
              <a:buNone/>
            </a:pPr>
            <a:r>
              <a:rPr lang="fr-FR" dirty="0" smtClean="0"/>
              <a:t>Le choix de la forme sera dicté aussi suivant des considérations fiscales.</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pPr marL="376238" lvl="1" indent="-376238">
              <a:spcBef>
                <a:spcPts val="625"/>
              </a:spcBef>
              <a:buBlip>
                <a:blip r:embed="rId3"/>
              </a:buBlip>
            </a:pPr>
            <a:r>
              <a:rPr lang="fr-FR" sz="2500" b="1" dirty="0" smtClean="0">
                <a:solidFill>
                  <a:srgbClr val="1F497D"/>
                </a:solidFill>
              </a:rPr>
              <a:t>Filiale</a:t>
            </a:r>
          </a:p>
          <a:p>
            <a:pPr lvl="1">
              <a:spcBef>
                <a:spcPts val="738"/>
              </a:spcBef>
            </a:pPr>
            <a:r>
              <a:rPr lang="fr-FR" dirty="0" smtClean="0">
                <a:ea typeface="ＭＳ Ｐゴシック" pitchFamily="26" charset="-128"/>
              </a:rPr>
              <a:t>L'article </a:t>
            </a:r>
            <a:r>
              <a:rPr lang="fr-FR" dirty="0">
                <a:ea typeface="ＭＳ Ｐゴシック" pitchFamily="26" charset="-128"/>
              </a:rPr>
              <a:t>L. 233-1 du Code de commerce dispose : </a:t>
            </a:r>
            <a:r>
              <a:rPr lang="fr-FR" i="1" dirty="0">
                <a:ea typeface="ＭＳ Ｐゴシック" pitchFamily="26" charset="-128"/>
              </a:rPr>
              <a:t>« Lorsqu'une société possède plus de la moitié du capital d'une autre société, la seconde est considérée (…) comme filiale de la première ». </a:t>
            </a:r>
            <a:endParaRPr lang="fr-FR" i="1" dirty="0" smtClean="0">
              <a:ea typeface="ＭＳ Ｐゴシック" pitchFamily="26" charset="-128"/>
            </a:endParaRPr>
          </a:p>
          <a:p>
            <a:pPr lvl="1">
              <a:spcBef>
                <a:spcPts val="738"/>
              </a:spcBef>
            </a:pPr>
            <a:r>
              <a:rPr lang="fr-FR" dirty="0" smtClean="0">
                <a:ea typeface="ＭＳ Ｐゴシック" pitchFamily="26" charset="-128"/>
              </a:rPr>
              <a:t>Pour </a:t>
            </a:r>
            <a:r>
              <a:rPr lang="fr-FR" dirty="0">
                <a:ea typeface="ＭＳ Ｐゴシック" pitchFamily="26" charset="-128"/>
              </a:rPr>
              <a:t>calculer la possession de plus de la moitié du capital social nécessaire pour établir le rapport mère fille, il s’agit de se référer au pourcentage de capital et ne pas de tenir compte des actions sans droit de vote</a:t>
            </a:r>
            <a:r>
              <a:rPr lang="fr-FR" dirty="0" smtClean="0">
                <a:ea typeface="ＭＳ Ｐゴシック" pitchFamily="26" charset="-128"/>
              </a:rPr>
              <a:t>.</a:t>
            </a:r>
          </a:p>
          <a:p>
            <a:pPr lvl="1">
              <a:spcBef>
                <a:spcPts val="738"/>
              </a:spcBef>
            </a:pPr>
            <a:r>
              <a:rPr lang="fr-FR" dirty="0" smtClean="0">
                <a:ea typeface="ＭＳ Ｐゴシック" pitchFamily="26" charset="-128"/>
              </a:rPr>
              <a:t> </a:t>
            </a:r>
            <a:r>
              <a:rPr lang="fr-FR" dirty="0">
                <a:ea typeface="ＭＳ Ｐゴシック" pitchFamily="26" charset="-128"/>
              </a:rPr>
              <a:t>La filiale peut adopter n’importe quelle forme juridique.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pPr marL="376238" lvl="1" indent="-376238">
              <a:spcBef>
                <a:spcPts val="625"/>
              </a:spcBef>
              <a:buBlip>
                <a:blip r:embed="rId3"/>
              </a:buBlip>
            </a:pPr>
            <a:r>
              <a:rPr lang="fr-FR" sz="2500" b="1" dirty="0">
                <a:solidFill>
                  <a:srgbClr val="1F497D"/>
                </a:solidFill>
              </a:rPr>
              <a:t>Participation</a:t>
            </a:r>
          </a:p>
          <a:p>
            <a:pPr lvl="1">
              <a:spcBef>
                <a:spcPts val="738"/>
              </a:spcBef>
            </a:pPr>
            <a:r>
              <a:rPr lang="fr-FR" dirty="0" smtClean="0">
                <a:ea typeface="ＭＳ Ｐゴシック" pitchFamily="26" charset="-128"/>
              </a:rPr>
              <a:t>Est </a:t>
            </a:r>
            <a:r>
              <a:rPr lang="fr-FR" dirty="0">
                <a:ea typeface="ＭＳ Ｐゴシック" pitchFamily="26" charset="-128"/>
              </a:rPr>
              <a:t>une participation, selon l'article L. 233-2 du Code de commerce, la « société possédée par une autre société, laquelle détient une fraction du capital comprise entre 10 et 50 % de la première ». </a:t>
            </a:r>
          </a:p>
          <a:p>
            <a:pPr lvl="1">
              <a:spcBef>
                <a:spcPts val="738"/>
              </a:spcBef>
            </a:pPr>
            <a:r>
              <a:rPr lang="fr-FR" dirty="0" smtClean="0">
                <a:ea typeface="ＭＳ Ｐゴシック" pitchFamily="26" charset="-128"/>
              </a:rPr>
              <a:t>Le </a:t>
            </a:r>
            <a:r>
              <a:rPr lang="fr-FR" dirty="0">
                <a:ea typeface="ＭＳ Ｐゴシック" pitchFamily="26" charset="-128"/>
              </a:rPr>
              <a:t>pourcentage de capital doit être calculé en excluant les titres dépourvus de droit de vote.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r>
              <a:rPr lang="fr-FR" dirty="0" smtClean="0"/>
              <a:t>Interdiction des participations réciproques entre sociétés par actions</a:t>
            </a:r>
          </a:p>
          <a:p>
            <a:r>
              <a:rPr lang="fr-FR" dirty="0" smtClean="0"/>
              <a:t>La situation est envisagée par l'article L. 233-29 du Code de commerce, qui dispose : </a:t>
            </a:r>
          </a:p>
          <a:p>
            <a:pPr lvl="1">
              <a:spcBef>
                <a:spcPts val="738"/>
              </a:spcBef>
            </a:pPr>
            <a:r>
              <a:rPr lang="fr-FR" i="1" dirty="0">
                <a:ea typeface="ＭＳ Ｐゴシック" pitchFamily="26" charset="-128"/>
              </a:rPr>
              <a:t>« Une société par actions ne peut posséder d'actions d'une autre société, si celle-ci détient une fraction de son capital supérieure à 10 %. »</a:t>
            </a:r>
          </a:p>
          <a:p>
            <a:r>
              <a:rPr lang="fr-FR" dirty="0" smtClean="0"/>
              <a:t>En cas de franchissement de seuil, l'article L. 233-29 du Code de commerce prévoit trois modalités de régularisation.</a:t>
            </a:r>
          </a:p>
          <a:p>
            <a:r>
              <a:rPr lang="fr-FR" dirty="0" smtClean="0"/>
              <a:t>A défaut de régularisation dans le délai imparti, la loi prévoit des sanctions : privation du droit de vote s’agissant des actions excédentaires et une amende.</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r>
              <a:rPr lang="fr-FR" u="sng" dirty="0" smtClean="0"/>
              <a:t>Interdiction des participations réciproques impliquant une seule société par actions</a:t>
            </a:r>
          </a:p>
          <a:p>
            <a:r>
              <a:rPr lang="fr-FR" dirty="0" smtClean="0"/>
              <a:t>La situation est visée par l'article L. 233-30 du Code de commerce, qui dispose : </a:t>
            </a:r>
          </a:p>
          <a:p>
            <a:pPr lvl="1">
              <a:spcBef>
                <a:spcPts val="738"/>
              </a:spcBef>
            </a:pPr>
            <a:r>
              <a:rPr lang="fr-FR" i="1" dirty="0" smtClean="0">
                <a:ea typeface="ＭＳ Ｐゴシック" pitchFamily="26" charset="-128"/>
              </a:rPr>
              <a:t>« </a:t>
            </a:r>
            <a:r>
              <a:rPr lang="fr-FR" i="1" dirty="0">
                <a:ea typeface="ＭＳ Ｐゴシック" pitchFamily="26" charset="-128"/>
              </a:rPr>
              <a:t>Si une société autre qu'une société par actions compte parmi ses associés une société par actions détenant une fraction de son capital supérieure à 10 %, elle ne peut détenir d'actions émises par cette dernière.</a:t>
            </a:r>
          </a:p>
          <a:p>
            <a:pPr lvl="1">
              <a:spcBef>
                <a:spcPts val="738"/>
              </a:spcBef>
            </a:pPr>
            <a:r>
              <a:rPr lang="fr-FR" i="1" dirty="0" smtClean="0">
                <a:ea typeface="ＭＳ Ｐゴシック" pitchFamily="26" charset="-128"/>
              </a:rPr>
              <a:t>Si </a:t>
            </a:r>
            <a:r>
              <a:rPr lang="fr-FR" i="1" dirty="0">
                <a:ea typeface="ＭＳ Ｐゴシック" pitchFamily="26" charset="-128"/>
              </a:rPr>
              <a:t>une société autre qu'une société par actions compte parmi ses associés une société par actions détenant une fraction de son capital égale ou inférieure à 10 %, elle ne peut détenir qu'une fraction égale ou inférieure à 10 % des actions émises par cette dernière</a:t>
            </a:r>
            <a:r>
              <a:rPr lang="fr-FR" i="1" dirty="0" smtClean="0">
                <a:ea typeface="ＭＳ Ｐゴシック" pitchFamily="26" charset="-128"/>
              </a:rPr>
              <a:t>. »</a:t>
            </a:r>
            <a:endParaRPr lang="fr-FR" i="1" dirty="0">
              <a:ea typeface="ＭＳ Ｐゴシック" pitchFamily="26" charset="-128"/>
            </a:endParaRPr>
          </a:p>
          <a:p>
            <a:pPr lvl="0"/>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61713" y="4057898"/>
            <a:ext cx="9039774" cy="2779375"/>
          </a:xfrm>
        </p:spPr>
        <p:txBody>
          <a:bodyPr/>
          <a:lstStyle/>
          <a:p>
            <a:r>
              <a:rPr lang="fr-FR" dirty="0" smtClean="0"/>
              <a:t>La notion de groupe</a:t>
            </a:r>
          </a:p>
          <a:p>
            <a:r>
              <a:rPr lang="fr-FR" dirty="0"/>
              <a:t>La typologie des groupes</a:t>
            </a:r>
          </a:p>
          <a:p>
            <a:r>
              <a:rPr lang="fr-FR" dirty="0"/>
              <a:t>Les architectures du groupe</a:t>
            </a:r>
          </a:p>
          <a:p>
            <a:r>
              <a:rPr lang="fr-FR" dirty="0"/>
              <a:t>Les principes gouvernant les </a:t>
            </a:r>
            <a:r>
              <a:rPr lang="fr-FR" dirty="0" smtClean="0"/>
              <a:t>groupes</a:t>
            </a:r>
            <a:endParaRPr lang="fr-FR" dirty="0"/>
          </a:p>
        </p:txBody>
      </p:sp>
      <p:sp>
        <p:nvSpPr>
          <p:cNvPr id="3" name="Titre 2"/>
          <p:cNvSpPr>
            <a:spLocks noGrp="1"/>
          </p:cNvSpPr>
          <p:nvPr>
            <p:ph type="title"/>
          </p:nvPr>
        </p:nvSpPr>
        <p:spPr/>
        <p:txBody>
          <a:bodyPr/>
          <a:lstStyle/>
          <a:p>
            <a:r>
              <a:rPr lang="fr-FR" dirty="0" smtClean="0"/>
              <a:t>INTRODUCTION  </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r>
              <a:rPr lang="fr-FR" u="sng" dirty="0" smtClean="0"/>
              <a:t>Autocontrôle</a:t>
            </a:r>
          </a:p>
          <a:p>
            <a:endParaRPr lang="fr-FR" dirty="0" smtClean="0"/>
          </a:p>
          <a:p>
            <a:r>
              <a:rPr lang="fr-FR" dirty="0" smtClean="0"/>
              <a:t>Cette hypothèse est prévue par l'article L. 233-31 du Code de commerce, qui énonce que : </a:t>
            </a:r>
          </a:p>
          <a:p>
            <a:pPr marL="355600" indent="0">
              <a:buNone/>
            </a:pPr>
            <a:r>
              <a:rPr lang="fr-FR" i="1" dirty="0" smtClean="0"/>
              <a:t>« Lorsque des actions ou des droits de vote d'une société sont possédés par une ou plusieurs sociétés dont elle détient directement ou indirectement le contrôle, les droits de vote attachés à ces actions ou ces droits de vote ne peuvent être exercés à l'assemblée générale de la société. Il n'en est pas tenu compte pour le calcul du quorum ».</a:t>
            </a:r>
          </a:p>
          <a:p>
            <a:pPr lvl="0"/>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pPr marL="376238" lvl="1" indent="-376238">
              <a:spcBef>
                <a:spcPts val="625"/>
              </a:spcBef>
              <a:buBlip>
                <a:blip r:embed="rId3"/>
              </a:buBlip>
            </a:pPr>
            <a:r>
              <a:rPr lang="fr-FR" sz="2500" b="1" dirty="0">
                <a:solidFill>
                  <a:srgbClr val="1F497D"/>
                </a:solidFill>
              </a:rPr>
              <a:t>Contrôle</a:t>
            </a:r>
          </a:p>
          <a:p>
            <a:pPr lvl="1">
              <a:spcBef>
                <a:spcPts val="738"/>
              </a:spcBef>
            </a:pPr>
            <a:r>
              <a:rPr lang="fr-FR" dirty="0" smtClean="0">
                <a:ea typeface="ＭＳ Ｐゴシック" pitchFamily="26" charset="-128"/>
              </a:rPr>
              <a:t>L'article </a:t>
            </a:r>
            <a:r>
              <a:rPr lang="fr-FR" dirty="0">
                <a:ea typeface="ＭＳ Ｐゴシック" pitchFamily="26" charset="-128"/>
              </a:rPr>
              <a:t>L. 233-3 du Code de commerce met en lumière les expressions du contrôle, qui peut être de droit ou de fait.</a:t>
            </a:r>
          </a:p>
          <a:p>
            <a:pPr lvl="1">
              <a:spcBef>
                <a:spcPts val="738"/>
              </a:spcBef>
            </a:pPr>
            <a:r>
              <a:rPr lang="fr-FR" dirty="0" smtClean="0">
                <a:ea typeface="ＭＳ Ｐゴシック" pitchFamily="26" charset="-128"/>
              </a:rPr>
              <a:t>Deux </a:t>
            </a:r>
            <a:r>
              <a:rPr lang="fr-FR" dirty="0">
                <a:ea typeface="ＭＳ Ｐゴシック" pitchFamily="26" charset="-128"/>
              </a:rPr>
              <a:t>hypothèses de contrôle de droit sont prévues par l'article L. 233-3 du Code de commerce :</a:t>
            </a:r>
          </a:p>
          <a:p>
            <a:pPr lvl="2">
              <a:spcBef>
                <a:spcPts val="738"/>
              </a:spcBef>
            </a:pPr>
            <a:r>
              <a:rPr lang="fr-FR" dirty="0" smtClean="0">
                <a:ea typeface="ＭＳ Ｐゴシック" pitchFamily="26" charset="-128"/>
              </a:rPr>
              <a:t>Détention </a:t>
            </a:r>
            <a:r>
              <a:rPr lang="fr-FR" dirty="0">
                <a:ea typeface="ＭＳ Ｐゴシック" pitchFamily="26" charset="-128"/>
              </a:rPr>
              <a:t>de la majorité des droits de vote</a:t>
            </a:r>
          </a:p>
          <a:p>
            <a:pPr lvl="2">
              <a:spcBef>
                <a:spcPts val="738"/>
              </a:spcBef>
            </a:pPr>
            <a:r>
              <a:rPr lang="fr-FR" dirty="0" smtClean="0">
                <a:ea typeface="ＭＳ Ｐゴシック" pitchFamily="26" charset="-128"/>
              </a:rPr>
              <a:t>Détention </a:t>
            </a:r>
            <a:r>
              <a:rPr lang="fr-FR" dirty="0">
                <a:ea typeface="ＭＳ Ｐゴシック" pitchFamily="26" charset="-128"/>
              </a:rPr>
              <a:t>de la majorité des droits de vote en vertu d'une convention.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 architectures du groupe</a:t>
            </a:r>
          </a:p>
        </p:txBody>
      </p:sp>
      <p:sp>
        <p:nvSpPr>
          <p:cNvPr id="7" name="Espace réservé du contenu 6"/>
          <p:cNvSpPr>
            <a:spLocks noGrp="1"/>
          </p:cNvSpPr>
          <p:nvPr>
            <p:ph idx="1"/>
          </p:nvPr>
        </p:nvSpPr>
        <p:spPr/>
        <p:txBody>
          <a:bodyPr/>
          <a:lstStyle/>
          <a:p>
            <a:r>
              <a:rPr lang="fr-FR" dirty="0" smtClean="0"/>
              <a:t>Le contrôle de fait se manifeste sous cinq expressions :</a:t>
            </a:r>
          </a:p>
          <a:p>
            <a:pPr lvl="1"/>
            <a:r>
              <a:rPr lang="fr-FR" dirty="0" smtClean="0"/>
              <a:t>Détermination en fait par les droits de vote des décisions collectives</a:t>
            </a:r>
          </a:p>
          <a:p>
            <a:pPr lvl="1"/>
            <a:r>
              <a:rPr lang="fr-FR" dirty="0" smtClean="0"/>
              <a:t>Contrôle conjoint</a:t>
            </a:r>
          </a:p>
          <a:p>
            <a:pPr lvl="1"/>
            <a:r>
              <a:rPr lang="fr-FR" dirty="0" smtClean="0"/>
              <a:t>Pouvoir de nomination ou révocation des dirigeants</a:t>
            </a:r>
          </a:p>
          <a:p>
            <a:pPr lvl="1"/>
            <a:r>
              <a:rPr lang="fr-FR" dirty="0" smtClean="0"/>
              <a:t>Présomption de contrôle</a:t>
            </a:r>
          </a:p>
          <a:p>
            <a:pPr lvl="1"/>
            <a:r>
              <a:rPr lang="fr-FR" dirty="0" smtClean="0"/>
              <a:t>Contrôle indirect </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61713" y="4158843"/>
            <a:ext cx="9039774" cy="2059295"/>
          </a:xfrm>
        </p:spPr>
        <p:txBody>
          <a:bodyPr/>
          <a:lstStyle/>
          <a:p>
            <a:r>
              <a:rPr lang="fr-FR" dirty="0" smtClean="0"/>
              <a:t>Enjeux au niveau des éléments constitutifs</a:t>
            </a:r>
          </a:p>
          <a:p>
            <a:r>
              <a:rPr lang="fr-FR" dirty="0" smtClean="0"/>
              <a:t>Enjeux </a:t>
            </a:r>
            <a:r>
              <a:rPr lang="fr-FR" dirty="0"/>
              <a:t>au niveau des modalités de constitution du groupe</a:t>
            </a:r>
          </a:p>
          <a:p>
            <a:r>
              <a:rPr lang="fr-FR" dirty="0" smtClean="0"/>
              <a:t>Enjeux </a:t>
            </a:r>
            <a:r>
              <a:rPr lang="fr-FR" dirty="0"/>
              <a:t>au niveau de l‘émission de certaines actions </a:t>
            </a:r>
          </a:p>
          <a:p>
            <a:endParaRPr lang="fr-FR" dirty="0"/>
          </a:p>
        </p:txBody>
      </p:sp>
      <p:sp>
        <p:nvSpPr>
          <p:cNvPr id="3" name="Titre 2"/>
          <p:cNvSpPr>
            <a:spLocks noGrp="1"/>
          </p:cNvSpPr>
          <p:nvPr>
            <p:ph type="title"/>
          </p:nvPr>
        </p:nvSpPr>
        <p:spPr/>
        <p:txBody>
          <a:bodyPr/>
          <a:lstStyle/>
          <a:p>
            <a:r>
              <a:rPr lang="fr-FR" dirty="0" smtClean="0"/>
              <a:t> LA CONSTITUTION DU GROUPE</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lvl="0"/>
            <a:r>
              <a:rPr lang="fr-FR" smtClean="0"/>
              <a:t>Enjeux au niveau des modalités de constitution du groupe</a:t>
            </a:r>
            <a:endParaRPr lang="fr-FR" dirty="0"/>
          </a:p>
        </p:txBody>
      </p:sp>
      <p:sp>
        <p:nvSpPr>
          <p:cNvPr id="7" name="Espace réservé du contenu 6"/>
          <p:cNvSpPr>
            <a:spLocks noGrp="1"/>
          </p:cNvSpPr>
          <p:nvPr>
            <p:ph idx="1"/>
          </p:nvPr>
        </p:nvSpPr>
        <p:spPr/>
        <p:txBody>
          <a:bodyPr/>
          <a:lstStyle/>
          <a:p>
            <a:r>
              <a:rPr lang="fr-FR" dirty="0" smtClean="0"/>
              <a:t>Cession de droits sociaux</a:t>
            </a:r>
          </a:p>
          <a:p>
            <a:pPr lvl="1"/>
            <a:r>
              <a:rPr lang="fr-FR" b="1" dirty="0" smtClean="0"/>
              <a:t>Conclusion de la cession</a:t>
            </a:r>
          </a:p>
          <a:p>
            <a:pPr marL="723900" lvl="1" indent="0">
              <a:buNone/>
            </a:pPr>
            <a:r>
              <a:rPr lang="fr-FR" dirty="0" smtClean="0"/>
              <a:t>Rappel : « l’expert-comptable qui accepte, dans l’exercice de ses activités juridiques accessoires, de rédiger un acte de cession de droits sociaux pour le compte d’autrui, est tenu, en sa qualité de rédacteur d’acte, d’informer et d’éclairer de manière complète les parties sur les effets et la portée de l’opération projetée » (</a:t>
            </a:r>
            <a:r>
              <a:rPr lang="fr-FR" dirty="0" err="1" smtClean="0"/>
              <a:t>Cass</a:t>
            </a:r>
            <a:r>
              <a:rPr lang="fr-FR" dirty="0" smtClean="0"/>
              <a:t>. com., 4 déc. 2012, n° 11. 27454).</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1"/>
            <a:r>
              <a:rPr lang="fr-FR" sz="2400" b="1" dirty="0" smtClean="0"/>
              <a:t>Objet de la cession</a:t>
            </a:r>
          </a:p>
          <a:p>
            <a:pPr lvl="2"/>
            <a:r>
              <a:rPr lang="fr-FR" sz="2200" dirty="0" smtClean="0"/>
              <a:t>Quid en cas de disparition des titres ?</a:t>
            </a:r>
          </a:p>
          <a:p>
            <a:pPr lvl="3"/>
            <a:r>
              <a:rPr lang="fr-FR" sz="2000" dirty="0" smtClean="0"/>
              <a:t>Hypothèse où la société d’un groupe dont les droits sont cédés fait l’objet d’une fusion-absorption par une autre société du groupe. </a:t>
            </a:r>
          </a:p>
          <a:p>
            <a:pPr lvl="3"/>
            <a:r>
              <a:rPr lang="fr-FR" sz="2000" dirty="0" smtClean="0"/>
              <a:t>La cession est nulle à raison de la disparition de l’objet du fait de l’opération (</a:t>
            </a:r>
            <a:r>
              <a:rPr lang="fr-FR" sz="2000" dirty="0" err="1" smtClean="0"/>
              <a:t>Cass</a:t>
            </a:r>
            <a:r>
              <a:rPr lang="fr-FR" sz="2000" dirty="0" smtClean="0"/>
              <a:t>. com., 26 mai 2009, n° 08.12691, RJDA, 9-9/09, n° 750).</a:t>
            </a:r>
            <a:endParaRPr lang="fr-F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1">
              <a:spcBef>
                <a:spcPts val="738"/>
              </a:spcBef>
            </a:pPr>
            <a:r>
              <a:rPr lang="fr-FR" sz="2400" b="1" dirty="0" smtClean="0"/>
              <a:t>Détermination </a:t>
            </a:r>
            <a:r>
              <a:rPr lang="fr-FR" sz="2400" b="1" dirty="0"/>
              <a:t>du prix de cession et fixation par un tiers</a:t>
            </a:r>
          </a:p>
          <a:p>
            <a:pPr lvl="2">
              <a:spcBef>
                <a:spcPts val="738"/>
              </a:spcBef>
            </a:pPr>
            <a:r>
              <a:rPr lang="fr-FR" sz="2200" dirty="0" smtClean="0">
                <a:ea typeface="ＭＳ Ｐゴシック" pitchFamily="26" charset="-128"/>
              </a:rPr>
              <a:t>La </a:t>
            </a:r>
            <a:r>
              <a:rPr lang="fr-FR" sz="2200" dirty="0">
                <a:ea typeface="ＭＳ Ｐゴシック" pitchFamily="26" charset="-128"/>
              </a:rPr>
              <a:t>validité de la cession est subordonnée à l’existence d’un prix déterminé (C. civ. art. 1591) ou déterminable. </a:t>
            </a:r>
          </a:p>
          <a:p>
            <a:pPr lvl="2">
              <a:spcBef>
                <a:spcPts val="738"/>
              </a:spcBef>
            </a:pPr>
            <a:r>
              <a:rPr lang="fr-FR" sz="2200" dirty="0">
                <a:ea typeface="ＭＳ Ｐゴシック" pitchFamily="26" charset="-128"/>
              </a:rPr>
              <a:t>Quid lorsque la cession  porte sur des titres composant le capital de plusieurs </a:t>
            </a:r>
            <a:r>
              <a:rPr lang="fr-FR" sz="2200" dirty="0" smtClean="0">
                <a:ea typeface="ＭＳ Ｐゴシック" pitchFamily="26" charset="-128"/>
              </a:rPr>
              <a:t>sociétés?</a:t>
            </a:r>
            <a:endParaRPr lang="fr-FR" sz="2200" dirty="0">
              <a:ea typeface="ＭＳ Ｐゴシック" pitchFamily="26" charset="-128"/>
            </a:endParaRPr>
          </a:p>
          <a:p>
            <a:pPr lvl="2">
              <a:spcBef>
                <a:spcPts val="738"/>
              </a:spcBef>
            </a:pPr>
            <a:r>
              <a:rPr lang="fr-FR" sz="2200" dirty="0">
                <a:ea typeface="ＭＳ Ｐゴシック" pitchFamily="26" charset="-128"/>
              </a:rPr>
              <a:t>Il peut y avoir lieu de ventiler le prix de chacune d’entre elles </a:t>
            </a:r>
            <a:r>
              <a:rPr lang="fr-FR" sz="2200" dirty="0" smtClean="0">
                <a:ea typeface="ＭＳ Ｐゴシック" pitchFamily="26" charset="-128"/>
              </a:rPr>
              <a:t>              Tout </a:t>
            </a:r>
            <a:r>
              <a:rPr lang="fr-FR" sz="2200" dirty="0">
                <a:ea typeface="ＭＳ Ｐゴシック" pitchFamily="26" charset="-128"/>
              </a:rPr>
              <a:t>dépend </a:t>
            </a:r>
            <a:r>
              <a:rPr lang="fr-FR" sz="2200" dirty="0" smtClean="0">
                <a:ea typeface="ＭＳ Ｐゴシック" pitchFamily="26" charset="-128"/>
              </a:rPr>
              <a:t>si </a:t>
            </a:r>
            <a:r>
              <a:rPr lang="fr-FR" sz="2200" dirty="0">
                <a:ea typeface="ＭＳ Ｐゴシック" pitchFamily="26" charset="-128"/>
              </a:rPr>
              <a:t>les parties en ont fait la condition de leur engagement.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2"/>
            <a:r>
              <a:rPr lang="fr-FR" sz="2200" dirty="0" smtClean="0"/>
              <a:t>Les parties peuvent-elles laisser à un tiers le soin de procéder à la fixation du </a:t>
            </a:r>
            <a:r>
              <a:rPr lang="fr-FR" sz="2200" dirty="0" smtClean="0"/>
              <a:t>prix</a:t>
            </a:r>
            <a:endParaRPr lang="fr-FR" sz="2200" dirty="0" smtClean="0"/>
          </a:p>
          <a:p>
            <a:pPr lvl="2"/>
            <a:r>
              <a:rPr lang="fr-FR" sz="2200" dirty="0" smtClean="0"/>
              <a:t>Ceci est possible. Les parties ont le choix entre appliquer l’article 1592 du Code civil ou l’article 1843-4 du Code civil. </a:t>
            </a:r>
          </a:p>
          <a:p>
            <a:pPr lvl="2"/>
            <a:r>
              <a:rPr lang="fr-FR" sz="2200" dirty="0" smtClean="0"/>
              <a:t>L’ordonnance n° 2014-863 du 31 juillet 2014 relative au droit des sociétés a redessiné le champ d’application du texte et clarifié le rôle du tiers estimateur selon qu’il existe ou non des stipulations contractuelles pour déterminer le prix. </a:t>
            </a:r>
          </a:p>
          <a:p>
            <a:pPr lvl="0"/>
            <a:endParaRPr lang="fr-FR"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2">
              <a:spcBef>
                <a:spcPts val="738"/>
              </a:spcBef>
            </a:pPr>
            <a:r>
              <a:rPr lang="fr-FR" sz="2200" dirty="0">
                <a:ea typeface="ＭＳ Ｐゴシック" pitchFamily="26" charset="-128"/>
              </a:rPr>
              <a:t>S’agissant de l’intervention de l’expert, les conditions de celle-ci ne font pas toutes l’objet de modifications suite à la réforme de 2014. </a:t>
            </a:r>
          </a:p>
          <a:p>
            <a:pPr lvl="2">
              <a:spcBef>
                <a:spcPts val="738"/>
              </a:spcBef>
            </a:pPr>
            <a:r>
              <a:rPr lang="fr-FR" sz="2200" dirty="0" smtClean="0">
                <a:ea typeface="ＭＳ Ｐゴシック" pitchFamily="26" charset="-128"/>
              </a:rPr>
              <a:t>Les </a:t>
            </a:r>
            <a:r>
              <a:rPr lang="fr-FR" sz="2200" dirty="0">
                <a:ea typeface="ＭＳ Ｐゴシック" pitchFamily="26" charset="-128"/>
              </a:rPr>
              <a:t>modifications résident dans la définition du rôle de ce dernier, une fois que les conditions de son intervention sont réunies. </a:t>
            </a:r>
          </a:p>
          <a:p>
            <a:pPr lvl="2">
              <a:spcBef>
                <a:spcPts val="738"/>
              </a:spcBef>
            </a:pPr>
            <a:r>
              <a:rPr lang="fr-FR" sz="2200" dirty="0" smtClean="0">
                <a:ea typeface="ＭＳ Ｐゴシック" pitchFamily="26" charset="-128"/>
              </a:rPr>
              <a:t>Deux </a:t>
            </a:r>
            <a:r>
              <a:rPr lang="fr-FR" sz="2200" dirty="0">
                <a:ea typeface="ＭＳ Ｐゴシック" pitchFamily="26" charset="-128"/>
              </a:rPr>
              <a:t>situations doivent être distinguées. </a:t>
            </a:r>
          </a:p>
          <a:p>
            <a:pPr lvl="3">
              <a:spcBef>
                <a:spcPts val="738"/>
              </a:spcBef>
            </a:pPr>
            <a:r>
              <a:rPr lang="fr-FR" sz="2000" dirty="0">
                <a:ea typeface="ＭＳ Ｐゴシック" pitchFamily="26" charset="-128"/>
              </a:rPr>
              <a:t>Soit il existe une clause de valorisation pour déterminer la valeur des droits cédés ou rachetés. </a:t>
            </a:r>
          </a:p>
          <a:p>
            <a:pPr lvl="3">
              <a:spcBef>
                <a:spcPts val="738"/>
              </a:spcBef>
            </a:pPr>
            <a:r>
              <a:rPr lang="fr-FR" sz="2000" dirty="0">
                <a:ea typeface="ＭＳ Ｐゴシック" pitchFamily="26" charset="-128"/>
              </a:rPr>
              <a:t>Soit il n’en existe pas. </a:t>
            </a:r>
          </a:p>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2">
              <a:spcBef>
                <a:spcPts val="738"/>
              </a:spcBef>
            </a:pPr>
            <a:r>
              <a:rPr lang="fr-FR" sz="2200" dirty="0">
                <a:ea typeface="ＭＳ Ｐゴシック" pitchFamily="26" charset="-128"/>
              </a:rPr>
              <a:t>En présence d’une clause de valorisation, l’article 1843-4, alinéa 2 dispose que l’expert, désigné sur demande des parties à la cession ou au rachat ou par ordonnance du président du tribunal compétent, est tenu de l'appliquer. </a:t>
            </a:r>
          </a:p>
          <a:p>
            <a:pPr lvl="2">
              <a:spcBef>
                <a:spcPts val="738"/>
              </a:spcBef>
            </a:pPr>
            <a:r>
              <a:rPr lang="fr-FR" sz="2200" dirty="0" smtClean="0">
                <a:ea typeface="ＭＳ Ｐゴシック" pitchFamily="26" charset="-128"/>
              </a:rPr>
              <a:t>Dans </a:t>
            </a:r>
            <a:r>
              <a:rPr lang="fr-FR" sz="2200" dirty="0">
                <a:ea typeface="ＭＳ Ｐゴシック" pitchFamily="26" charset="-128"/>
              </a:rPr>
              <a:t>les cas où l’expert n’appliquerait pas les stipulations contractuelles, il engagerait sa responsabilité pour erreur grossière.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La notion de groupe</a:t>
            </a:r>
            <a:endParaRPr lang="fr-FR" dirty="0"/>
          </a:p>
        </p:txBody>
      </p:sp>
      <p:sp>
        <p:nvSpPr>
          <p:cNvPr id="9" name="Espace réservé du contenu 8"/>
          <p:cNvSpPr>
            <a:spLocks noGrp="1"/>
          </p:cNvSpPr>
          <p:nvPr>
            <p:ph idx="1"/>
          </p:nvPr>
        </p:nvSpPr>
        <p:spPr/>
        <p:txBody>
          <a:bodyPr/>
          <a:lstStyle/>
          <a:p>
            <a:r>
              <a:rPr lang="fr-FR" dirty="0" smtClean="0"/>
              <a:t>Le groupe de sociétés n’obéit à aucune définition légale. </a:t>
            </a:r>
          </a:p>
          <a:p>
            <a:endParaRPr lang="fr-FR" dirty="0" smtClean="0"/>
          </a:p>
          <a:p>
            <a:r>
              <a:rPr lang="fr-FR" dirty="0" smtClean="0"/>
              <a:t>Le groupe de sociétés est régi par une législation et une réglementation fragmentées.</a:t>
            </a:r>
          </a:p>
          <a:p>
            <a:pPr lvl="1"/>
            <a:r>
              <a:rPr lang="fr-FR" dirty="0" smtClean="0"/>
              <a:t>La loi n° 66-357 du 24 juillet 1966 sur les sociétés commerciales n’envisage que les composantes de celui-ci et certains aspects liés à son fonctionnement interne, qui sont codifiés aux articles L. 233-1 et suivants du Code de commerce. </a:t>
            </a:r>
          </a:p>
          <a:p>
            <a:pPr lvl="1"/>
            <a:r>
              <a:rPr lang="fr-FR" dirty="0" smtClean="0"/>
              <a:t>D’autres textes ont suivi, évoquant l’idée non d’un droit des groupes mais d’un droit « à l’occasion des groupes ».</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Enjeux au niveau des modalités de constitution du groupe</a:t>
            </a:r>
            <a:endParaRPr lang="fr-FR" dirty="0"/>
          </a:p>
        </p:txBody>
      </p:sp>
      <p:sp>
        <p:nvSpPr>
          <p:cNvPr id="7" name="Espace réservé du contenu 6"/>
          <p:cNvSpPr>
            <a:spLocks noGrp="1"/>
          </p:cNvSpPr>
          <p:nvPr>
            <p:ph idx="1"/>
          </p:nvPr>
        </p:nvSpPr>
        <p:spPr>
          <a:xfrm>
            <a:off x="285056" y="1321594"/>
            <a:ext cx="9865096" cy="5119967"/>
          </a:xfrm>
        </p:spPr>
        <p:txBody>
          <a:bodyPr/>
          <a:lstStyle/>
          <a:p>
            <a:pPr lvl="2"/>
            <a:r>
              <a:rPr lang="fr-FR" sz="2200" dirty="0" smtClean="0"/>
              <a:t>En l’absence de stipulations contractuelles, et dans le silence de la loi, l’expert a toute latitude pour déterminer la valeur des titres selon les critères qu’il juge opportun. </a:t>
            </a:r>
          </a:p>
          <a:p>
            <a:pPr lvl="2"/>
            <a:r>
              <a:rPr lang="fr-FR" sz="2200" dirty="0" smtClean="0"/>
              <a:t>Cette liberté trouve sa seule limite dans l’erreur grossière, qui apparaît en particulier lorsque l’expert opte pour une date d’évaluation autre que celle « </a:t>
            </a:r>
            <a:r>
              <a:rPr lang="fr-FR" sz="2200" i="1" dirty="0" smtClean="0"/>
              <a:t>la plus proche de celle du remboursement (…) (des) parts sociales ».</a:t>
            </a:r>
          </a:p>
          <a:p>
            <a:endParaRPr lang="fr-FR" sz="22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1"/>
            <a:r>
              <a:rPr lang="fr-FR" sz="2400" b="1" dirty="0" smtClean="0"/>
              <a:t>Clause d’agrément et de préemption </a:t>
            </a:r>
          </a:p>
          <a:p>
            <a:pPr lvl="2"/>
            <a:r>
              <a:rPr lang="fr-FR" sz="2200" dirty="0" smtClean="0"/>
              <a:t>La cession peut être soumise à agrément. </a:t>
            </a:r>
          </a:p>
          <a:p>
            <a:pPr lvl="2"/>
            <a:r>
              <a:rPr lang="fr-FR" sz="2200" dirty="0" smtClean="0"/>
              <a:t>Ainsi, en matière de cessions de parts de SARL, l'article L. 223-14 du Code de commerce énonce que les parts d'une SARL ne peuvent être cédées à des tiers étrangers à la société que si le projet de cession a été </a:t>
            </a:r>
            <a:r>
              <a:rPr lang="fr-FR" sz="2200" i="1" dirty="0" smtClean="0"/>
              <a:t>« notifié à la société et à chacun des associés». </a:t>
            </a:r>
          </a:p>
          <a:p>
            <a:pPr lvl="2"/>
            <a:r>
              <a:rPr lang="fr-FR" sz="2200" dirty="0" smtClean="0"/>
              <a:t>En cas de non-respect de cette condition, la cession est nulle et ne peut d’ailleurs être confirmée (Cass. com., 21 janv. 2014, n° 12-29.221).</a:t>
            </a:r>
          </a:p>
          <a:p>
            <a:endParaRPr lang="fr-FR"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2"/>
            <a:r>
              <a:rPr lang="fr-FR" sz="2200" dirty="0" smtClean="0"/>
              <a:t>La cession peut être subordonnée également au jeu d’une clause de préemption. </a:t>
            </a:r>
          </a:p>
          <a:p>
            <a:pPr lvl="2"/>
            <a:r>
              <a:rPr lang="fr-FR" sz="2200" dirty="0" smtClean="0"/>
              <a:t>En cas de violation d’une telle clause, le bénéficiaire du pacte est fondé à demander l'annulation du contrat passé avec un tiers en méconnaissance de ses droits à la condition que ce tiers ait eu connaissance au moment où il a contracté non seulement de l'existence du pacte mais encore de l'intention du bénéficiaire de s'en prévaloir (Cass. ch. mixte, 26 mai 2006, n° 03.19376). </a:t>
            </a:r>
          </a:p>
          <a:p>
            <a:pPr lvl="2"/>
            <a:r>
              <a:rPr lang="fr-FR" sz="2200" dirty="0" smtClean="0"/>
              <a:t>En revanche, il n'y a pas nullité de la cession de parts conclue sauf si une collusion frauduleuse est caractérisée (Cass. com., 11 mars 2014, n° 13-10.366).</a:t>
            </a:r>
          </a:p>
          <a:p>
            <a:endParaRPr lang="fr-FR"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Enjeux au niveau des modalités de constitution du groupe</a:t>
            </a:r>
            <a:endParaRPr lang="fr-FR" dirty="0"/>
          </a:p>
        </p:txBody>
      </p:sp>
      <p:sp>
        <p:nvSpPr>
          <p:cNvPr id="7" name="Espace réservé du contenu 6"/>
          <p:cNvSpPr>
            <a:spLocks noGrp="1"/>
          </p:cNvSpPr>
          <p:nvPr>
            <p:ph idx="1"/>
          </p:nvPr>
        </p:nvSpPr>
        <p:spPr>
          <a:xfrm>
            <a:off x="322642" y="1359678"/>
            <a:ext cx="9680170" cy="5434524"/>
          </a:xfrm>
        </p:spPr>
        <p:txBody>
          <a:bodyPr/>
          <a:lstStyle/>
          <a:p>
            <a:r>
              <a:rPr lang="fr-FR" sz="2600" dirty="0" smtClean="0"/>
              <a:t>Cession de contrôle</a:t>
            </a:r>
          </a:p>
          <a:p>
            <a:pPr lvl="1"/>
            <a:r>
              <a:rPr lang="fr-FR" sz="2400" b="1" dirty="0" smtClean="0"/>
              <a:t>Nécessité d’une garantie</a:t>
            </a:r>
          </a:p>
          <a:p>
            <a:pPr lvl="2"/>
            <a:r>
              <a:rPr lang="fr-FR" sz="2200" dirty="0" smtClean="0"/>
              <a:t>Formalisme </a:t>
            </a:r>
          </a:p>
          <a:p>
            <a:pPr lvl="3"/>
            <a:r>
              <a:rPr lang="fr-FR" sz="2000" dirty="0" smtClean="0"/>
              <a:t>Les garanties sont prévues soit dans l'acte de cession soit sur un support distinct de l'acte de cession. </a:t>
            </a:r>
          </a:p>
          <a:p>
            <a:pPr lvl="3"/>
            <a:r>
              <a:rPr lang="fr-FR" sz="2000" dirty="0" smtClean="0"/>
              <a:t>Différentes raisons plaident en faveur d'un acte unique. </a:t>
            </a:r>
          </a:p>
          <a:p>
            <a:pPr lvl="3"/>
            <a:r>
              <a:rPr lang="fr-FR" sz="2000" dirty="0"/>
              <a:t>Les conventions de garantie ne répondent à aucune condition de forme. </a:t>
            </a:r>
          </a:p>
          <a:p>
            <a:pPr lvl="3"/>
            <a:r>
              <a:rPr lang="fr-FR" sz="2000" dirty="0" smtClean="0"/>
              <a:t>En </a:t>
            </a:r>
            <a:r>
              <a:rPr lang="fr-FR" sz="2000" dirty="0"/>
              <a:t>revanche, l'octroi de garantie peut, dans certaines sociétés, être subordonné à une autorisation préalable. Il en va ainsi dans les SA en application de l'article L. 225-35, alinéa 4 du Code de commerce. </a:t>
            </a:r>
            <a:endParaRPr lang="fr-FR" sz="2000" dirty="0" smtClean="0"/>
          </a:p>
          <a:p>
            <a:pPr lvl="2">
              <a:spcBef>
                <a:spcPts val="738"/>
              </a:spcBef>
            </a:pPr>
            <a:r>
              <a:rPr lang="fr-FR" dirty="0">
                <a:ea typeface="ＭＳ Ｐゴシック" pitchFamily="26" charset="-128"/>
              </a:rPr>
              <a:t>Fond et accord du conjoint</a:t>
            </a:r>
            <a:endParaRPr lang="fr-FR" dirty="0"/>
          </a:p>
          <a:p>
            <a:pPr lvl="3">
              <a:spcBef>
                <a:spcPts val="738"/>
              </a:spcBef>
            </a:pPr>
            <a:r>
              <a:rPr lang="fr-FR" dirty="0">
                <a:ea typeface="ＭＳ Ｐゴシック" pitchFamily="26" charset="-128"/>
              </a:rPr>
              <a:t>Il faut tenir compte des règles gouvernant les régimes matrimoniaux lorsque la garantie est consentie par une personne mariée et du jeu de l'article 1415 du Code civil</a:t>
            </a:r>
            <a:r>
              <a:rPr lang="fr-FR" dirty="0" smtClean="0">
                <a:ea typeface="ＭＳ Ｐゴシック" pitchFamily="26" charset="-128"/>
              </a:rPr>
              <a:t>.</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1"/>
            <a:r>
              <a:rPr lang="fr-FR" sz="2400" b="1" dirty="0" smtClean="0"/>
              <a:t>Contenu de la garantie</a:t>
            </a:r>
          </a:p>
          <a:p>
            <a:pPr lvl="2"/>
            <a:r>
              <a:rPr lang="fr-FR" dirty="0" smtClean="0"/>
              <a:t> </a:t>
            </a:r>
            <a:r>
              <a:rPr lang="fr-FR" sz="2200" dirty="0" smtClean="0"/>
              <a:t>Sujet garanti</a:t>
            </a:r>
          </a:p>
          <a:p>
            <a:pPr lvl="3"/>
            <a:r>
              <a:rPr lang="fr-FR" sz="2000" dirty="0" smtClean="0"/>
              <a:t>En matière de groupe de société, un point mérite attention : celui de la circulation du droit à garantie, qui peut intervenir en raison d'une substitution. </a:t>
            </a:r>
          </a:p>
          <a:p>
            <a:pPr lvl="3"/>
            <a:r>
              <a:rPr lang="fr-FR" sz="2000" dirty="0" smtClean="0"/>
              <a:t> Une clause pourra régler ce problème. Il est possible de stipuler que la garantie survivra à la cession ou au contraire s'éteindra avec celle-ci. </a:t>
            </a:r>
          </a:p>
          <a:p>
            <a:endParaRPr lang="fr-FR" dirty="0" smtClean="0"/>
          </a:p>
          <a:p>
            <a:pPr lvl="0"/>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2"/>
            <a:r>
              <a:rPr lang="fr-FR" sz="2200" dirty="0" smtClean="0"/>
              <a:t>Objet de la garantie</a:t>
            </a:r>
          </a:p>
          <a:p>
            <a:pPr lvl="3"/>
            <a:r>
              <a:rPr lang="fr-FR" sz="2000" dirty="0" smtClean="0"/>
              <a:t>Il est source de contentieux lorsque plusieurs sociétés sont concernées par la cession, soit que les droits sociaux de plusieurs sociétés soient cédés, soit que l'une des sociétés cédées détienne des participations. </a:t>
            </a:r>
          </a:p>
          <a:p>
            <a:pPr lvl="3"/>
            <a:r>
              <a:rPr lang="fr-FR" sz="2000" dirty="0" smtClean="0"/>
              <a:t>Dans ce cas, il convient que les parties </a:t>
            </a:r>
          </a:p>
          <a:p>
            <a:pPr lvl="4"/>
            <a:r>
              <a:rPr lang="fr-FR" sz="1800" dirty="0" smtClean="0"/>
              <a:t>définissent précisément l'identité de la ou des sociétés chez qui seront observés les événements couverts</a:t>
            </a:r>
          </a:p>
          <a:p>
            <a:pPr lvl="4"/>
            <a:r>
              <a:rPr lang="fr-FR" sz="1800" dirty="0" smtClean="0"/>
              <a:t>identifient les postes comptables sur lesquels portera la garantie</a:t>
            </a:r>
          </a:p>
          <a:p>
            <a:pPr lvl="4"/>
            <a:r>
              <a:rPr lang="fr-FR" sz="1800" dirty="0" smtClean="0"/>
              <a:t>se prémunissent  contre un certain nombre de comportements (insertion d'une clause de non-concurrence)</a:t>
            </a:r>
          </a:p>
          <a:p>
            <a:endParaRPr lang="fr-FR" dirty="0" smtClean="0"/>
          </a:p>
          <a:p>
            <a:pPr lvl="0"/>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2"/>
            <a:r>
              <a:rPr lang="fr-FR" sz="2200" dirty="0" smtClean="0"/>
              <a:t>Montant de la garantie</a:t>
            </a:r>
          </a:p>
          <a:p>
            <a:pPr lvl="3"/>
            <a:r>
              <a:rPr lang="fr-FR" sz="2000" dirty="0" smtClean="0"/>
              <a:t>Il y a lieu, pour limiter les contestations, que les méthodes comptables utilisées pour l'établissement des comptes de référence soient les mêmes que celles mises en œuvre pour la détermination du montant de l'obligation de règlement ou celles en vigueur dans le groupe du cédant. </a:t>
            </a:r>
          </a:p>
          <a:p>
            <a:pPr lvl="3"/>
            <a:r>
              <a:rPr lang="fr-FR" sz="2000" dirty="0" smtClean="0"/>
              <a:t>Une clause en ce sens pourra être prévue et indiquer également que l’application des méthodes choisies sera identique avant et après la cession.</a:t>
            </a:r>
          </a:p>
          <a:p>
            <a:pPr lvl="0"/>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1"/>
            <a:r>
              <a:rPr lang="fr-FR" sz="2400" b="1" dirty="0" smtClean="0"/>
              <a:t>Mise en œuvre de la garantie</a:t>
            </a:r>
          </a:p>
          <a:p>
            <a:pPr lvl="2">
              <a:spcBef>
                <a:spcPts val="738"/>
              </a:spcBef>
            </a:pPr>
            <a:r>
              <a:rPr lang="fr-FR" sz="2200" dirty="0" smtClean="0">
                <a:ea typeface="ＭＳ Ｐゴシック" pitchFamily="26" charset="-128"/>
              </a:rPr>
              <a:t>En </a:t>
            </a:r>
            <a:r>
              <a:rPr lang="fr-FR" sz="2200" dirty="0">
                <a:ea typeface="ＭＳ Ｐゴシック" pitchFamily="26" charset="-128"/>
              </a:rPr>
              <a:t>règle générale, les conventions de garantie prévoient que, préalablement à tout appel en garantie, le garanti (cessionnaire) doit informer le garant (cédant) de tout événement de nature à mettre en </a:t>
            </a:r>
            <a:r>
              <a:rPr lang="fr-FR" sz="2200" dirty="0" smtClean="0">
                <a:ea typeface="ＭＳ Ｐゴシック" pitchFamily="26" charset="-128"/>
              </a:rPr>
              <a:t>œuvre </a:t>
            </a:r>
            <a:r>
              <a:rPr lang="fr-FR" sz="2200" dirty="0">
                <a:ea typeface="ＭＳ Ｐゴシック" pitchFamily="26" charset="-128"/>
              </a:rPr>
              <a:t>la garantie. Il arrive le plus souvent que l’acte exige le respect d’un certain formalisme et des délais pour la réclamation. </a:t>
            </a:r>
          </a:p>
          <a:p>
            <a:pPr lvl="2">
              <a:spcBef>
                <a:spcPts val="738"/>
              </a:spcBef>
            </a:pPr>
            <a:r>
              <a:rPr lang="fr-FR" sz="2200" dirty="0" smtClean="0">
                <a:ea typeface="ＭＳ Ｐゴシック" pitchFamily="26" charset="-128"/>
              </a:rPr>
              <a:t>En </a:t>
            </a:r>
            <a:r>
              <a:rPr lang="fr-FR" sz="2200" dirty="0">
                <a:ea typeface="ＭＳ Ｐゴシック" pitchFamily="26" charset="-128"/>
              </a:rPr>
              <a:t>ce cas, se pose la question de la sanction de l'inexécution d'une telle obligation. </a:t>
            </a:r>
          </a:p>
          <a:p>
            <a:pPr lvl="0"/>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1">
              <a:spcBef>
                <a:spcPts val="738"/>
              </a:spcBef>
            </a:pPr>
            <a:r>
              <a:rPr lang="fr-FR" sz="2400" b="1" dirty="0">
                <a:ea typeface="ＭＳ Ｐゴシック" pitchFamily="26" charset="-128"/>
              </a:rPr>
              <a:t>Deux situations peuvent se présenter. </a:t>
            </a:r>
            <a:endParaRPr lang="fr-FR" sz="2400" b="1" dirty="0" smtClean="0"/>
          </a:p>
          <a:p>
            <a:pPr lvl="2">
              <a:spcBef>
                <a:spcPts val="738"/>
              </a:spcBef>
            </a:pPr>
            <a:r>
              <a:rPr lang="fr-FR" sz="2200" dirty="0">
                <a:ea typeface="ＭＳ Ｐゴシック" pitchFamily="26" charset="-128"/>
              </a:rPr>
              <a:t>Soit la convention sanctionne expressément le non-respect du formalisme par une déchéance. Le cédant peut en principe se soustraire à son obligation de garantie</a:t>
            </a:r>
            <a:r>
              <a:rPr lang="fr-FR" sz="2200" dirty="0" smtClean="0">
                <a:ea typeface="ＭＳ Ｐゴシック" pitchFamily="26" charset="-128"/>
              </a:rPr>
              <a:t>.</a:t>
            </a:r>
            <a:endParaRPr lang="fr-FR" sz="2200" dirty="0">
              <a:ea typeface="ＭＳ Ｐゴシック" pitchFamily="26" charset="-128"/>
            </a:endParaRPr>
          </a:p>
          <a:p>
            <a:pPr lvl="2">
              <a:spcBef>
                <a:spcPts val="738"/>
              </a:spcBef>
            </a:pPr>
            <a:r>
              <a:rPr lang="fr-FR" sz="2200" dirty="0">
                <a:ea typeface="ＭＳ Ｐゴシック" pitchFamily="26" charset="-128"/>
              </a:rPr>
              <a:t>En l'absence de stipulation explicite ou implicite, la jurisprudence est partagée. Certaines décisions retiennent la déchéance. D’autres la responsabilité en application de l'article </a:t>
            </a:r>
            <a:r>
              <a:rPr lang="fr-FR" sz="2200" dirty="0" smtClean="0">
                <a:ea typeface="ＭＳ Ｐゴシック" pitchFamily="26" charset="-128"/>
              </a:rPr>
              <a:t>1147,</a:t>
            </a:r>
            <a:endParaRPr lang="fr-FR" sz="2200" dirty="0">
              <a:ea typeface="ＭＳ Ｐゴシック" pitchFamily="26"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1">
              <a:spcBef>
                <a:spcPts val="738"/>
              </a:spcBef>
            </a:pPr>
            <a:r>
              <a:rPr lang="fr-FR" sz="2400" b="1" dirty="0">
                <a:ea typeface="ＭＳ Ｐゴシック" pitchFamily="26" charset="-128"/>
              </a:rPr>
              <a:t>Sort de la garantie en présence de certaines opérations</a:t>
            </a:r>
          </a:p>
          <a:p>
            <a:pPr lvl="1">
              <a:spcBef>
                <a:spcPts val="738"/>
              </a:spcBef>
            </a:pPr>
            <a:r>
              <a:rPr lang="fr-FR" sz="2400" b="1" dirty="0" smtClean="0">
                <a:ea typeface="ＭＳ Ｐゴシック" pitchFamily="26" charset="-128"/>
              </a:rPr>
              <a:t>Première </a:t>
            </a:r>
            <a:r>
              <a:rPr lang="fr-FR" sz="2400" b="1" dirty="0">
                <a:ea typeface="ＭＳ Ｐゴシック" pitchFamily="26" charset="-128"/>
              </a:rPr>
              <a:t>situation (restructuration)</a:t>
            </a:r>
          </a:p>
          <a:p>
            <a:pPr lvl="2">
              <a:spcBef>
                <a:spcPts val="738"/>
              </a:spcBef>
            </a:pPr>
            <a:r>
              <a:rPr lang="fr-FR" sz="2200" dirty="0" smtClean="0">
                <a:ea typeface="ＭＳ Ｐゴシック" pitchFamily="26" charset="-128"/>
              </a:rPr>
              <a:t>En </a:t>
            </a:r>
            <a:r>
              <a:rPr lang="fr-FR" sz="2200" dirty="0">
                <a:ea typeface="ＭＳ Ｐゴシック" pitchFamily="26" charset="-128"/>
              </a:rPr>
              <a:t>cas de fusion, l'absorption du cessionnaire-garanti ne devrait pas en principe remettre en cause la garantie sauf clause contraire. Pour éviter toute controverse, il convient donc de prévoir cette possibilité dans un écrit. </a:t>
            </a:r>
          </a:p>
          <a:p>
            <a:pPr lvl="2">
              <a:spcBef>
                <a:spcPts val="738"/>
              </a:spcBef>
            </a:pPr>
            <a:r>
              <a:rPr lang="fr-FR" sz="2200" dirty="0" smtClean="0">
                <a:ea typeface="ＭＳ Ｐゴシック" pitchFamily="26" charset="-128"/>
              </a:rPr>
              <a:t>La </a:t>
            </a:r>
            <a:r>
              <a:rPr lang="fr-FR" sz="2200" dirty="0">
                <a:ea typeface="ＭＳ Ｐゴシック" pitchFamily="26" charset="-128"/>
              </a:rPr>
              <a:t>même solution devrait être retenue en cas de scission. Une clause pourra prévoir le maintien ou la caducité de la garantie en cas de mutations affectant la société cédée. </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La notion de groupe</a:t>
            </a:r>
            <a:endParaRPr lang="fr-FR" dirty="0"/>
          </a:p>
        </p:txBody>
      </p:sp>
      <p:sp>
        <p:nvSpPr>
          <p:cNvPr id="9" name="Espace réservé du contenu 8"/>
          <p:cNvSpPr>
            <a:spLocks noGrp="1"/>
          </p:cNvSpPr>
          <p:nvPr>
            <p:ph idx="1"/>
          </p:nvPr>
        </p:nvSpPr>
        <p:spPr/>
        <p:txBody>
          <a:bodyPr/>
          <a:lstStyle/>
          <a:p>
            <a:pPr marL="0" indent="0">
              <a:buNone/>
            </a:pPr>
            <a:r>
              <a:rPr lang="fr-FR" dirty="0" smtClean="0"/>
              <a:t>Panorama des derniers textes réglementant les groupes de sociétés depuis 10 ans :</a:t>
            </a:r>
          </a:p>
          <a:p>
            <a:r>
              <a:rPr lang="fr-FR" dirty="0" smtClean="0"/>
              <a:t>Ordonnance n° 2004-1382 du 20 décembre 2004 portant adaptation de dispositions législatives relatives à la comptabilité des entreprises aux dispositions communautaires dans le domaine de la règle</a:t>
            </a:r>
          </a:p>
          <a:p>
            <a:r>
              <a:rPr lang="fr-FR" dirty="0" smtClean="0"/>
              <a:t>Loi n° 2005-842 du 26 juillet 2005 pour la confiance et la modernisation de l'économie comptable </a:t>
            </a:r>
          </a:p>
          <a:p>
            <a:r>
              <a:rPr lang="fr-FR" dirty="0" smtClean="0"/>
              <a:t>Ordonnance n° 2005-1126 du 8 septembre 2005 relative au commissariat aux comptes, qui unifie le statut des commissaires aux comptes et le régime du contrôle légal des comptes</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1">
              <a:spcBef>
                <a:spcPts val="738"/>
              </a:spcBef>
            </a:pPr>
            <a:r>
              <a:rPr lang="fr-FR" sz="2400" b="1" dirty="0">
                <a:ea typeface="ＭＳ Ｐゴシック" pitchFamily="26" charset="-128"/>
              </a:rPr>
              <a:t>Deuxième situation (revente de droits sociaux) : </a:t>
            </a:r>
            <a:endParaRPr lang="fr-FR" sz="2400" b="1" dirty="0" smtClean="0"/>
          </a:p>
          <a:p>
            <a:pPr lvl="2">
              <a:spcBef>
                <a:spcPts val="738"/>
              </a:spcBef>
            </a:pPr>
            <a:r>
              <a:rPr lang="fr-FR" sz="2200" dirty="0" smtClean="0">
                <a:ea typeface="ＭＳ Ｐゴシック" pitchFamily="26" charset="-128"/>
              </a:rPr>
              <a:t>Une </a:t>
            </a:r>
            <a:r>
              <a:rPr lang="fr-FR" sz="2200" dirty="0">
                <a:ea typeface="ＭＳ Ｐゴシック" pitchFamily="26" charset="-128"/>
              </a:rPr>
              <a:t>clause insérée dans le contrat de cession initial peut là encore prévoir la caducité, le maintien de la garantie au profit de certains cessionnaires qui seront identifiés ou identifiables, voire un aménagement tel que le versement d'une indemnité au sous-cessionnaire.</a:t>
            </a:r>
          </a:p>
          <a:p>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smtClean="0"/>
              <a:t>Enjeux au niveau des modalités de constitution du groupe</a:t>
            </a:r>
            <a:endParaRPr lang="fr-FR" dirty="0"/>
          </a:p>
        </p:txBody>
      </p:sp>
      <p:sp>
        <p:nvSpPr>
          <p:cNvPr id="7" name="Espace réservé du contenu 6"/>
          <p:cNvSpPr>
            <a:spLocks noGrp="1"/>
          </p:cNvSpPr>
          <p:nvPr>
            <p:ph idx="1"/>
          </p:nvPr>
        </p:nvSpPr>
        <p:spPr/>
        <p:txBody>
          <a:bodyPr/>
          <a:lstStyle/>
          <a:p>
            <a:pPr lvl="2">
              <a:spcBef>
                <a:spcPts val="738"/>
              </a:spcBef>
            </a:pPr>
            <a:r>
              <a:rPr lang="fr-FR" sz="2200" dirty="0">
                <a:ea typeface="ＭＳ Ｐゴシック" pitchFamily="26" charset="-128"/>
              </a:rPr>
              <a:t>Litiges</a:t>
            </a:r>
          </a:p>
          <a:p>
            <a:pPr lvl="2">
              <a:spcBef>
                <a:spcPts val="738"/>
              </a:spcBef>
            </a:pPr>
            <a:r>
              <a:rPr lang="fr-FR" sz="2200" dirty="0" smtClean="0">
                <a:ea typeface="ＭＳ Ｐゴシック" pitchFamily="26" charset="-128"/>
              </a:rPr>
              <a:t>Différentes </a:t>
            </a:r>
            <a:r>
              <a:rPr lang="fr-FR" sz="2200" dirty="0">
                <a:ea typeface="ＭＳ Ｐゴシック" pitchFamily="26" charset="-128"/>
              </a:rPr>
              <a:t>clauses peuvent être insérées aux fins d’en assurer le règlement : l’une relative à la loi applicable, les autres relatives aux autorités compétentes pour le résoudre.</a:t>
            </a:r>
          </a:p>
          <a:p>
            <a:pPr lvl="2">
              <a:spcBef>
                <a:spcPts val="738"/>
              </a:spcBef>
            </a:pPr>
            <a:r>
              <a:rPr lang="fr-FR" sz="2200" dirty="0" smtClean="0">
                <a:ea typeface="ＭＳ Ｐゴシック" pitchFamily="26" charset="-128"/>
              </a:rPr>
              <a:t>Pour </a:t>
            </a:r>
            <a:r>
              <a:rPr lang="fr-FR" sz="2200" dirty="0">
                <a:ea typeface="ＭＳ Ｐゴシック" pitchFamily="26" charset="-128"/>
              </a:rPr>
              <a:t>ce qui est de la loi applicable, il est préférable de choisir le siège social de la société cédée comme élément de rattachement et prévoir que la loi applicable sera celle du siège social. </a:t>
            </a:r>
          </a:p>
          <a:p>
            <a:endParaRPr lang="fr-FR" sz="2400" dirty="0" smtClean="0"/>
          </a:p>
          <a:p>
            <a:endParaRPr lang="fr-FR"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lvl="0"/>
            <a:r>
              <a:rPr lang="fr-FR" dirty="0" smtClean="0"/>
              <a:t>Enjeux au niveau de l‘émission de certaines actions</a:t>
            </a:r>
            <a:endParaRPr lang="fr-FR" dirty="0"/>
          </a:p>
        </p:txBody>
      </p:sp>
      <p:sp>
        <p:nvSpPr>
          <p:cNvPr id="7" name="Espace réservé du contenu 6"/>
          <p:cNvSpPr>
            <a:spLocks noGrp="1"/>
          </p:cNvSpPr>
          <p:nvPr>
            <p:ph idx="1"/>
          </p:nvPr>
        </p:nvSpPr>
        <p:spPr/>
        <p:txBody>
          <a:bodyPr/>
          <a:lstStyle/>
          <a:p>
            <a:pPr lvl="1"/>
            <a:r>
              <a:rPr lang="fr-FR" sz="2400" b="1" dirty="0" smtClean="0"/>
              <a:t>Emission des actions de préférence au sein d’un groupe</a:t>
            </a:r>
          </a:p>
          <a:p>
            <a:pPr lvl="2"/>
            <a:r>
              <a:rPr lang="fr-FR" sz="2200" dirty="0" smtClean="0"/>
              <a:t>Condition de fond : il doit exister entre la société émettrice et les sociétés où les droits pourront être mis en œuvre un lien en capital, lequel doit être majoritaire. </a:t>
            </a:r>
          </a:p>
          <a:p>
            <a:pPr lvl="2"/>
            <a:r>
              <a:rPr lang="fr-FR" sz="2200" dirty="0" smtClean="0"/>
              <a:t>Conditions de forme  : l'émission doit être autorisée par l'assemblée générale extraordinaire de la société appelée à émettre des actions de préférence et par celle de la société au sein de laquelle les droits sont exercés. </a:t>
            </a:r>
          </a:p>
          <a:p>
            <a:pPr marL="1003300" lvl="2" indent="0">
              <a:buNone/>
            </a:pPr>
            <a:r>
              <a:rPr lang="fr-FR" sz="2200" dirty="0" smtClean="0"/>
              <a:t>Pour ce faire, les commissaires aux comptes des sociétés concernées doivent établir un rapport spécial.</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61713" y="4158843"/>
            <a:ext cx="9039774" cy="1987287"/>
          </a:xfrm>
        </p:spPr>
        <p:txBody>
          <a:bodyPr/>
          <a:lstStyle/>
          <a:p>
            <a:r>
              <a:rPr lang="fr-FR" dirty="0" smtClean="0"/>
              <a:t>Les Dirigeants</a:t>
            </a:r>
          </a:p>
          <a:p>
            <a:r>
              <a:rPr lang="fr-FR" dirty="0" smtClean="0"/>
              <a:t>Les associés</a:t>
            </a:r>
          </a:p>
          <a:p>
            <a:r>
              <a:rPr lang="fr-FR" dirty="0" smtClean="0"/>
              <a:t>Les </a:t>
            </a:r>
            <a:r>
              <a:rPr lang="fr-FR" dirty="0"/>
              <a:t>relations </a:t>
            </a:r>
            <a:r>
              <a:rPr lang="fr-FR" dirty="0" smtClean="0"/>
              <a:t>intra-groupe</a:t>
            </a:r>
            <a:endParaRPr lang="fr-FR" dirty="0"/>
          </a:p>
          <a:p>
            <a:endParaRPr lang="fr-FR" dirty="0"/>
          </a:p>
        </p:txBody>
      </p:sp>
      <p:sp>
        <p:nvSpPr>
          <p:cNvPr id="3" name="Titre 2"/>
          <p:cNvSpPr>
            <a:spLocks noGrp="1"/>
          </p:cNvSpPr>
          <p:nvPr>
            <p:ph type="title"/>
          </p:nvPr>
        </p:nvSpPr>
        <p:spPr/>
        <p:txBody>
          <a:bodyPr/>
          <a:lstStyle/>
          <a:p>
            <a:r>
              <a:rPr dirty="0" smtClean="0"/>
              <a:t> </a:t>
            </a:r>
            <a:br>
              <a:rPr dirty="0" smtClean="0"/>
            </a:br>
            <a:r>
              <a:rPr dirty="0" smtClean="0"/>
              <a:t>LE FONCTIONNEMENT DU GROUPE</a:t>
            </a:r>
            <a:endParaRPr lang="fr-FR" dirty="0"/>
          </a:p>
        </p:txBody>
      </p:sp>
    </p:spTree>
    <p:extLst>
      <p:ext uri="{BB962C8B-B14F-4D97-AF65-F5344CB8AC3E}">
        <p14:creationId xmlns:p14="http://schemas.microsoft.com/office/powerpoint/2010/main" val="2973274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1"/>
            <a:r>
              <a:rPr lang="fr-FR" sz="2400" b="1" dirty="0" smtClean="0"/>
              <a:t>Statut du dirigeant</a:t>
            </a:r>
          </a:p>
          <a:p>
            <a:pPr lvl="2"/>
            <a:r>
              <a:rPr lang="fr-FR" sz="2200" dirty="0" smtClean="0"/>
              <a:t>Mandat(s) </a:t>
            </a:r>
          </a:p>
          <a:p>
            <a:pPr lvl="3">
              <a:spcBef>
                <a:spcPts val="738"/>
              </a:spcBef>
            </a:pPr>
            <a:r>
              <a:rPr lang="fr-FR" sz="2000" dirty="0">
                <a:ea typeface="ＭＳ Ｐゴシック" pitchFamily="26" charset="-128"/>
              </a:rPr>
              <a:t>Il existe un principe de cumul de mandats. </a:t>
            </a:r>
          </a:p>
          <a:p>
            <a:pPr lvl="3">
              <a:spcBef>
                <a:spcPts val="738"/>
              </a:spcBef>
            </a:pPr>
            <a:r>
              <a:rPr lang="fr-FR" sz="2000" dirty="0">
                <a:ea typeface="ＭＳ Ｐゴシック" pitchFamily="26" charset="-128"/>
              </a:rPr>
              <a:t>Ce principe connaît des limites dans la SA où le cumul est réglementé par la loi. </a:t>
            </a:r>
          </a:p>
          <a:p>
            <a:pPr lvl="3">
              <a:spcBef>
                <a:spcPts val="738"/>
              </a:spcBef>
            </a:pPr>
            <a:r>
              <a:rPr lang="fr-FR" sz="2000" dirty="0">
                <a:ea typeface="ＭＳ Ｐゴシック" pitchFamily="26" charset="-128"/>
              </a:rPr>
              <a:t>Cependant, des dérogations ont été prévues dans les groupes de sociétés. </a:t>
            </a:r>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2"/>
            <a:r>
              <a:rPr lang="fr-FR" sz="2200" dirty="0" smtClean="0"/>
              <a:t>Contrat de travail</a:t>
            </a:r>
          </a:p>
          <a:p>
            <a:pPr lvl="3"/>
            <a:r>
              <a:rPr lang="fr-FR" sz="2000" u="sng" dirty="0" smtClean="0"/>
              <a:t>Cumul du mandat social et du contrat de travail au sein d’une même société</a:t>
            </a:r>
          </a:p>
          <a:p>
            <a:pPr lvl="3"/>
            <a:r>
              <a:rPr lang="fr-FR" sz="2000" dirty="0" smtClean="0"/>
              <a:t>Rappel : Dans toutes les sociétés, il faut pour le cumul :</a:t>
            </a:r>
          </a:p>
          <a:p>
            <a:pPr lvl="4"/>
            <a:r>
              <a:rPr lang="fr-FR" sz="1800" dirty="0" smtClean="0"/>
              <a:t>Exercice de fonctions distinctes</a:t>
            </a:r>
          </a:p>
          <a:p>
            <a:pPr lvl="4"/>
            <a:r>
              <a:rPr lang="fr-FR" sz="1800" dirty="0" smtClean="0"/>
              <a:t>Versement d’une rémunération distincte</a:t>
            </a:r>
          </a:p>
          <a:p>
            <a:pPr lvl="4"/>
            <a:r>
              <a:rPr lang="fr-FR" sz="1800" dirty="0" smtClean="0"/>
              <a:t>Existence d’un lien de subordination,</a:t>
            </a:r>
          </a:p>
          <a:p>
            <a:pPr lvl="4"/>
            <a:r>
              <a:rPr lang="fr-FR" sz="1800" dirty="0" smtClean="0"/>
              <a:t>Absence de fraude à la loi.</a:t>
            </a:r>
            <a:endParaRPr lang="fr-FR"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2"/>
            <a:r>
              <a:rPr lang="fr-FR" dirty="0" smtClean="0"/>
              <a:t>administrateur qui devient salarié :</a:t>
            </a:r>
          </a:p>
          <a:p>
            <a:pPr lvl="3">
              <a:spcBef>
                <a:spcPts val="738"/>
              </a:spcBef>
            </a:pPr>
            <a:r>
              <a:rPr lang="fr-FR" dirty="0" smtClean="0">
                <a:ea typeface="ＭＳ Ｐゴシック" pitchFamily="26" charset="-128"/>
              </a:rPr>
              <a:t>Principe </a:t>
            </a:r>
            <a:r>
              <a:rPr lang="fr-FR" dirty="0">
                <a:ea typeface="ＭＳ Ｐゴシック" pitchFamily="26" charset="-128"/>
              </a:rPr>
              <a:t>d’une interdiction (C. com., art. L. 224-44). </a:t>
            </a:r>
          </a:p>
          <a:p>
            <a:pPr lvl="3">
              <a:spcBef>
                <a:spcPts val="738"/>
              </a:spcBef>
            </a:pPr>
            <a:r>
              <a:rPr lang="fr-FR" dirty="0" smtClean="0">
                <a:ea typeface="ＭＳ Ｐゴシック" pitchFamily="26" charset="-128"/>
              </a:rPr>
              <a:t>Exception </a:t>
            </a:r>
            <a:r>
              <a:rPr lang="fr-FR" dirty="0">
                <a:ea typeface="ＭＳ Ｐゴシック" pitchFamily="26" charset="-128"/>
              </a:rPr>
              <a:t>dans les PME au sens communautaire</a:t>
            </a:r>
          </a:p>
          <a:p>
            <a:endParaRPr lang="fr-FR" dirty="0" smtClean="0"/>
          </a:p>
          <a:p>
            <a:pPr lvl="2"/>
            <a:r>
              <a:rPr lang="fr-FR" dirty="0" smtClean="0"/>
              <a:t>salarié qui devient administrateur : </a:t>
            </a:r>
          </a:p>
          <a:p>
            <a:pPr lvl="3">
              <a:spcBef>
                <a:spcPts val="738"/>
              </a:spcBef>
            </a:pPr>
            <a:r>
              <a:rPr lang="fr-FR" dirty="0" smtClean="0">
                <a:ea typeface="ＭＳ Ｐゴシック" pitchFamily="26" charset="-128"/>
              </a:rPr>
              <a:t>antériorité </a:t>
            </a:r>
            <a:r>
              <a:rPr lang="fr-FR" dirty="0">
                <a:ea typeface="ＭＳ Ｐゴシック" pitchFamily="26" charset="-128"/>
              </a:rPr>
              <a:t>du contrat</a:t>
            </a:r>
          </a:p>
          <a:p>
            <a:pPr lvl="3">
              <a:spcBef>
                <a:spcPts val="738"/>
              </a:spcBef>
            </a:pPr>
            <a:r>
              <a:rPr lang="fr-FR" dirty="0" smtClean="0">
                <a:ea typeface="ＭＳ Ｐゴシック" pitchFamily="26" charset="-128"/>
              </a:rPr>
              <a:t>emploi </a:t>
            </a:r>
            <a:r>
              <a:rPr lang="fr-FR" dirty="0">
                <a:ea typeface="ＭＳ Ｐゴシック" pitchFamily="26" charset="-128"/>
              </a:rPr>
              <a:t>effectif</a:t>
            </a:r>
          </a:p>
          <a:p>
            <a:pPr lvl="3">
              <a:spcBef>
                <a:spcPts val="738"/>
              </a:spcBef>
            </a:pPr>
            <a:r>
              <a:rPr lang="fr-FR" dirty="0" smtClean="0">
                <a:ea typeface="ＭＳ Ｐゴシック" pitchFamily="26" charset="-128"/>
              </a:rPr>
              <a:t>respect </a:t>
            </a:r>
            <a:r>
              <a:rPr lang="fr-FR" dirty="0">
                <a:ea typeface="ＭＳ Ｐゴシック" pitchFamily="26" charset="-128"/>
              </a:rPr>
              <a:t>de la règle du tiers (C. com., art. L. 225-22)</a:t>
            </a:r>
          </a:p>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2">
              <a:spcBef>
                <a:spcPts val="738"/>
              </a:spcBef>
            </a:pPr>
            <a:r>
              <a:rPr lang="fr-FR" sz="2200" u="sng" dirty="0">
                <a:ea typeface="ＭＳ Ｐゴシック" pitchFamily="26" charset="-128"/>
              </a:rPr>
              <a:t>Cumul avec un contrat de travail au sein d’une autre société du groupe</a:t>
            </a:r>
          </a:p>
          <a:p>
            <a:pPr lvl="3">
              <a:spcBef>
                <a:spcPts val="738"/>
              </a:spcBef>
            </a:pPr>
            <a:r>
              <a:rPr lang="fr-FR" sz="2000" dirty="0" smtClean="0">
                <a:ea typeface="ＭＳ Ｐゴシック" pitchFamily="26" charset="-128"/>
              </a:rPr>
              <a:t>Le </a:t>
            </a:r>
            <a:r>
              <a:rPr lang="fr-FR" sz="2000" dirty="0">
                <a:ea typeface="ＭＳ Ｐゴシック" pitchFamily="26" charset="-128"/>
              </a:rPr>
              <a:t>dirigeant d'une des sociétés du groupe qui aurait un contrat de travail dans une autre société du groupe n’est pas soumis à la réglementation ou aux règles jurisprudentielles du cumul des mandats. </a:t>
            </a:r>
          </a:p>
          <a:p>
            <a:pPr lvl="3">
              <a:spcBef>
                <a:spcPts val="738"/>
              </a:spcBef>
            </a:pPr>
            <a:r>
              <a:rPr lang="fr-FR" sz="2000" dirty="0" smtClean="0">
                <a:ea typeface="ＭＳ Ｐゴシック" pitchFamily="26" charset="-128"/>
              </a:rPr>
              <a:t>Il </a:t>
            </a:r>
            <a:r>
              <a:rPr lang="fr-FR" sz="2000" dirty="0">
                <a:ea typeface="ＭＳ Ｐゴシック" pitchFamily="26" charset="-128"/>
              </a:rPr>
              <a:t>est un salarié comme les autres.</a:t>
            </a:r>
          </a:p>
          <a:p>
            <a:pPr lvl="3">
              <a:spcBef>
                <a:spcPts val="738"/>
              </a:spcBef>
            </a:pPr>
            <a:r>
              <a:rPr lang="fr-FR" sz="2000" dirty="0" smtClean="0">
                <a:ea typeface="ＭＳ Ｐゴシック" pitchFamily="26" charset="-128"/>
              </a:rPr>
              <a:t>Le </a:t>
            </a:r>
            <a:r>
              <a:rPr lang="fr-FR" sz="2000" dirty="0">
                <a:ea typeface="ＭＳ Ｐゴシック" pitchFamily="26" charset="-128"/>
              </a:rPr>
              <a:t>cumul est soumis à la réunion des trois éléments : une fonction distincte, rémunérée et un lien de subordination. </a:t>
            </a:r>
          </a:p>
          <a:p>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1"/>
            <a:r>
              <a:rPr lang="fr-FR" sz="2400" b="1" dirty="0" smtClean="0"/>
              <a:t>Cessation des fonctions</a:t>
            </a:r>
          </a:p>
          <a:p>
            <a:pPr lvl="2">
              <a:spcBef>
                <a:spcPts val="738"/>
              </a:spcBef>
            </a:pPr>
            <a:r>
              <a:rPr lang="fr-FR" sz="2200" dirty="0" smtClean="0">
                <a:ea typeface="ＭＳ Ｐゴシック" pitchFamily="26" charset="-128"/>
              </a:rPr>
              <a:t>Conditions </a:t>
            </a:r>
            <a:r>
              <a:rPr lang="fr-FR" sz="2200" dirty="0">
                <a:ea typeface="ＭＳ Ｐゴシック" pitchFamily="26" charset="-128"/>
              </a:rPr>
              <a:t>de la </a:t>
            </a:r>
            <a:r>
              <a:rPr lang="fr-FR" sz="2200" dirty="0" smtClean="0">
                <a:ea typeface="ＭＳ Ｐゴシック" pitchFamily="26" charset="-128"/>
              </a:rPr>
              <a:t>révocation</a:t>
            </a:r>
            <a:endParaRPr lang="fr-FR" sz="2200" dirty="0" smtClean="0"/>
          </a:p>
          <a:p>
            <a:pPr lvl="3">
              <a:spcBef>
                <a:spcPts val="738"/>
              </a:spcBef>
            </a:pPr>
            <a:r>
              <a:rPr lang="fr-FR" sz="2000" dirty="0">
                <a:ea typeface="ＭＳ Ｐゴシック" pitchFamily="26" charset="-128"/>
              </a:rPr>
              <a:t>Révocation </a:t>
            </a:r>
            <a:r>
              <a:rPr lang="fr-FR" sz="2000" i="1" dirty="0">
                <a:ea typeface="ＭＳ Ｐゴシック" pitchFamily="26" charset="-128"/>
              </a:rPr>
              <a:t>ad </a:t>
            </a:r>
            <a:r>
              <a:rPr lang="fr-FR" sz="2000" i="1" dirty="0" smtClean="0">
                <a:ea typeface="ＭＳ Ｐゴシック" pitchFamily="26" charset="-128"/>
              </a:rPr>
              <a:t>nutum</a:t>
            </a:r>
            <a:endParaRPr lang="fr-FR" sz="2000" i="1" dirty="0">
              <a:ea typeface="ＭＳ Ｐゴシック" pitchFamily="26" charset="-128"/>
            </a:endParaRPr>
          </a:p>
          <a:p>
            <a:pPr lvl="3">
              <a:spcBef>
                <a:spcPts val="738"/>
              </a:spcBef>
            </a:pPr>
            <a:r>
              <a:rPr lang="fr-FR" sz="2000" dirty="0">
                <a:ea typeface="ＭＳ Ｐゴシック" pitchFamily="26" charset="-128"/>
              </a:rPr>
              <a:t>Dans certaines sociétés (SA par exemple), le dirigeant est révocable </a:t>
            </a:r>
            <a:r>
              <a:rPr lang="fr-FR" sz="2000" i="1" dirty="0">
                <a:ea typeface="ＭＳ Ｐゴシック" pitchFamily="26" charset="-128"/>
              </a:rPr>
              <a:t>ad nutum</a:t>
            </a:r>
            <a:r>
              <a:rPr lang="fr-FR" sz="2000" dirty="0">
                <a:ea typeface="ＭＳ Ｐゴシック" pitchFamily="26" charset="-128"/>
              </a:rPr>
              <a:t>. </a:t>
            </a:r>
          </a:p>
          <a:p>
            <a:pPr lvl="3">
              <a:spcBef>
                <a:spcPts val="738"/>
              </a:spcBef>
            </a:pPr>
            <a:r>
              <a:rPr lang="fr-FR" sz="2000" dirty="0">
                <a:ea typeface="ＭＳ Ｐゴシック" pitchFamily="26" charset="-128"/>
              </a:rPr>
              <a:t>Il n’y a pas de contrôle de la révocation par les juges si ce n’est que la rupture ne doit pas être abusive, intervenir dans des conditions vexatoires ou sans respect des droits de la défense. </a:t>
            </a:r>
          </a:p>
          <a:p>
            <a:endParaRPr lang="fr-FR" dirty="0" smtClean="0"/>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lvl="0"/>
            <a:r>
              <a:rPr lang="fr-FR" dirty="0" smtClean="0"/>
              <a:t>Les Dirigeants</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Révocation pour justes motifs</a:t>
            </a:r>
          </a:p>
          <a:p>
            <a:pPr lvl="3">
              <a:spcBef>
                <a:spcPts val="738"/>
              </a:spcBef>
            </a:pPr>
            <a:r>
              <a:rPr lang="fr-FR" sz="2100" dirty="0" smtClean="0">
                <a:ea typeface="ＭＳ Ｐゴシック" pitchFamily="26" charset="-128"/>
              </a:rPr>
              <a:t>Dans </a:t>
            </a:r>
            <a:r>
              <a:rPr lang="fr-FR" sz="2100" dirty="0">
                <a:ea typeface="ＭＳ Ｐゴシック" pitchFamily="26" charset="-128"/>
              </a:rPr>
              <a:t>d’autres structures (SARL par exemple), le dirigeant est révocable pour justes motifs. </a:t>
            </a:r>
          </a:p>
          <a:p>
            <a:pPr lvl="3">
              <a:spcBef>
                <a:spcPts val="738"/>
              </a:spcBef>
            </a:pPr>
            <a:r>
              <a:rPr lang="fr-FR" sz="2100" dirty="0" smtClean="0">
                <a:ea typeface="ＭＳ Ｐゴシック" pitchFamily="26" charset="-128"/>
              </a:rPr>
              <a:t>Est-ce </a:t>
            </a:r>
            <a:r>
              <a:rPr lang="fr-FR" sz="2100" dirty="0">
                <a:ea typeface="ＭＳ Ｐゴシック" pitchFamily="26" charset="-128"/>
              </a:rPr>
              <a:t>que la violation de l'intérêt social du groupe constitue un juste motif de révocation? </a:t>
            </a:r>
          </a:p>
          <a:p>
            <a:pPr lvl="3">
              <a:spcBef>
                <a:spcPts val="738"/>
              </a:spcBef>
            </a:pPr>
            <a:r>
              <a:rPr lang="fr-FR" sz="2100" dirty="0" smtClean="0">
                <a:ea typeface="ＭＳ Ｐゴシック" pitchFamily="26" charset="-128"/>
              </a:rPr>
              <a:t>Oui</a:t>
            </a:r>
            <a:r>
              <a:rPr lang="fr-FR" sz="2100" dirty="0">
                <a:ea typeface="ＭＳ Ｐゴシック" pitchFamily="26" charset="-128"/>
              </a:rPr>
              <a:t>, la révocation du dirigeant va s’exprimer au travers les notions de perte de confiance, de mésintelligence entre dirigeants, voire avec les associés</a:t>
            </a:r>
            <a:r>
              <a:rPr lang="fr-FR" sz="2100" dirty="0" smtClean="0">
                <a:ea typeface="ＭＳ Ｐゴシック" pitchFamily="26" charset="-128"/>
              </a:rPr>
              <a:t>.</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La notion de groupe</a:t>
            </a:r>
            <a:endParaRPr lang="fr-FR" dirty="0"/>
          </a:p>
        </p:txBody>
      </p:sp>
      <p:sp>
        <p:nvSpPr>
          <p:cNvPr id="5" name="Espace réservé du contenu 4"/>
          <p:cNvSpPr>
            <a:spLocks noGrp="1"/>
          </p:cNvSpPr>
          <p:nvPr>
            <p:ph idx="1"/>
          </p:nvPr>
        </p:nvSpPr>
        <p:spPr/>
        <p:txBody>
          <a:bodyPr/>
          <a:lstStyle/>
          <a:p>
            <a:r>
              <a:rPr lang="fr-FR" dirty="0" smtClean="0"/>
              <a:t>Loi n° 2006-387 du 31 mars 2006  relative aux offres publiques d'acquisition, qui transpose la directive n° 2004/25/CE du 21 avril 2004</a:t>
            </a:r>
          </a:p>
          <a:p>
            <a:r>
              <a:rPr lang="fr-FR" dirty="0" smtClean="0"/>
              <a:t>Loi n° 2007-1223 du 21 août 2007 en faveur du travail, de l'emploi et du pouvoir d'achat (TEPA), qui traite des rémunérations des dirigeants et, spécialement, des "golden parachutes" </a:t>
            </a:r>
          </a:p>
          <a:p>
            <a:r>
              <a:rPr lang="fr-FR" dirty="0" smtClean="0"/>
              <a:t>Loi n° 2007-1774 17 décembre 2007 portant diverses dispositions d'adaptation du droit communautaire dans les domaines économique et financier </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Dirigeants</a:t>
            </a:r>
            <a:endParaRPr lang="fr-FR" dirty="0"/>
          </a:p>
        </p:txBody>
      </p:sp>
      <p:sp>
        <p:nvSpPr>
          <p:cNvPr id="7" name="Espace réservé du contenu 6"/>
          <p:cNvSpPr>
            <a:spLocks noGrp="1"/>
          </p:cNvSpPr>
          <p:nvPr>
            <p:ph idx="1"/>
          </p:nvPr>
        </p:nvSpPr>
        <p:spPr/>
        <p:txBody>
          <a:bodyPr/>
          <a:lstStyle/>
          <a:p>
            <a:pPr lvl="1"/>
            <a:r>
              <a:rPr lang="fr-FR" sz="2400" b="1" dirty="0" smtClean="0"/>
              <a:t>Obligations d’information sur les rémunérations </a:t>
            </a:r>
          </a:p>
          <a:p>
            <a:pPr lvl="2">
              <a:spcBef>
                <a:spcPts val="738"/>
              </a:spcBef>
            </a:pPr>
            <a:r>
              <a:rPr lang="fr-FR" sz="2200" dirty="0" smtClean="0">
                <a:ea typeface="ＭＳ Ｐゴシック" pitchFamily="26" charset="-128"/>
              </a:rPr>
              <a:t>Obligations </a:t>
            </a:r>
            <a:r>
              <a:rPr lang="fr-FR" sz="2200" dirty="0">
                <a:ea typeface="ＭＳ Ｐゴシック" pitchFamily="26" charset="-128"/>
              </a:rPr>
              <a:t>des sociétés non cotées</a:t>
            </a:r>
          </a:p>
          <a:p>
            <a:pPr lvl="3">
              <a:spcBef>
                <a:spcPts val="738"/>
              </a:spcBef>
            </a:pPr>
            <a:r>
              <a:rPr lang="fr-FR" sz="2000" dirty="0" smtClean="0">
                <a:ea typeface="ＭＳ Ｐゴシック" pitchFamily="26" charset="-128"/>
              </a:rPr>
              <a:t>Le </a:t>
            </a:r>
            <a:r>
              <a:rPr lang="fr-FR" sz="2000" dirty="0">
                <a:ea typeface="ＭＳ Ｐゴシック" pitchFamily="26" charset="-128"/>
              </a:rPr>
              <a:t>rapport de gestion doit faire état du montant des rémunérations et des avantages de toute nature que chaque mandataire a reçu durant l'exercice de la part des sociétés contrôlées ou de la société qui contrôle dans laquelle le mandat est exercé.</a:t>
            </a:r>
          </a:p>
          <a:p>
            <a:pPr lvl="3">
              <a:spcBef>
                <a:spcPts val="738"/>
              </a:spcBef>
            </a:pPr>
            <a:r>
              <a:rPr lang="fr-FR" sz="2000" dirty="0" smtClean="0">
                <a:ea typeface="ＭＳ Ｐゴシック" pitchFamily="26" charset="-128"/>
              </a:rPr>
              <a:t>Cette </a:t>
            </a:r>
            <a:r>
              <a:rPr lang="fr-FR" sz="2000" dirty="0">
                <a:ea typeface="ＭＳ Ｐゴシック" pitchFamily="26" charset="-128"/>
              </a:rPr>
              <a:t>obligation vise les SA et </a:t>
            </a:r>
            <a:r>
              <a:rPr lang="fr-FR" sz="2000" dirty="0" smtClean="0">
                <a:ea typeface="ＭＳ Ｐゴシック" pitchFamily="26" charset="-128"/>
              </a:rPr>
              <a:t>SCA </a:t>
            </a:r>
            <a:r>
              <a:rPr lang="fr-FR" sz="2000" dirty="0">
                <a:ea typeface="ＭＳ Ｐゴシック" pitchFamily="26" charset="-128"/>
              </a:rPr>
              <a:t>(sur renvoi de l’article L. 226-1 du Code de commerce) et non les SAS (C. com., art. L. 227-1</a:t>
            </a:r>
            <a:r>
              <a:rPr lang="fr-FR" sz="2000" dirty="0" smtClean="0">
                <a:ea typeface="ＭＳ Ｐゴシック" pitchFamily="26" charset="-128"/>
              </a:rPr>
              <a:t>).</a:t>
            </a:r>
            <a:endParaRPr lang="fr-FR" sz="2000" dirty="0">
              <a:ea typeface="ＭＳ Ｐゴシック" pitchFamily="26"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2"/>
            <a:r>
              <a:rPr lang="fr-FR" sz="2200" dirty="0" smtClean="0"/>
              <a:t>Obligations des sociétés cotées et des sociétés contrôlées par une société cotée</a:t>
            </a:r>
          </a:p>
          <a:p>
            <a:pPr lvl="3">
              <a:spcBef>
                <a:spcPts val="738"/>
              </a:spcBef>
            </a:pPr>
            <a:r>
              <a:rPr lang="fr-FR" sz="2000" dirty="0" smtClean="0">
                <a:ea typeface="ＭＳ Ｐゴシック" pitchFamily="26" charset="-128"/>
              </a:rPr>
              <a:t>Existence </a:t>
            </a:r>
            <a:r>
              <a:rPr lang="fr-FR" sz="2000" dirty="0">
                <a:ea typeface="ＭＳ Ｐゴシック" pitchFamily="26" charset="-128"/>
              </a:rPr>
              <a:t>d'obligations spécifiques à certains types de </a:t>
            </a:r>
            <a:r>
              <a:rPr lang="fr-FR" sz="2000" dirty="0" smtClean="0">
                <a:ea typeface="ＭＳ Ｐゴシック" pitchFamily="26" charset="-128"/>
              </a:rPr>
              <a:t>rémunération</a:t>
            </a:r>
          </a:p>
          <a:p>
            <a:pPr lvl="4">
              <a:spcBef>
                <a:spcPts val="738"/>
              </a:spcBef>
            </a:pPr>
            <a:r>
              <a:rPr lang="fr-FR" sz="1800" dirty="0" smtClean="0">
                <a:ea typeface="ＭＳ Ｐゴシック" pitchFamily="26" charset="-128"/>
              </a:rPr>
              <a:t>éléments </a:t>
            </a:r>
            <a:r>
              <a:rPr lang="fr-FR" sz="1800" dirty="0">
                <a:ea typeface="ＭＳ Ｐゴシック" pitchFamily="26" charset="-128"/>
              </a:rPr>
              <a:t>de rémunération, indemnités ou avantages dus ou susceptibles d'être dus à raison de la prise, de la cessation ou du changement de fonctions ou postérieurement à celles-ci</a:t>
            </a:r>
          </a:p>
          <a:p>
            <a:pPr lvl="4">
              <a:spcBef>
                <a:spcPts val="738"/>
              </a:spcBef>
            </a:pPr>
            <a:r>
              <a:rPr lang="fr-FR" sz="1800" dirty="0" smtClean="0">
                <a:ea typeface="ＭＳ Ｐゴシック" pitchFamily="26" charset="-128"/>
              </a:rPr>
              <a:t>ils </a:t>
            </a:r>
            <a:r>
              <a:rPr lang="fr-FR" sz="1800" dirty="0">
                <a:ea typeface="ＭＳ Ｐゴシック" pitchFamily="26" charset="-128"/>
              </a:rPr>
              <a:t>doivent être rendus publics en application des articles L. 225-42-1, alinéas 3 et 5, R. 225-34-1 et R. 225-60-1 du Code de commerce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Dirigeants</a:t>
            </a:r>
            <a:endParaRPr lang="fr-FR" dirty="0"/>
          </a:p>
        </p:txBody>
      </p:sp>
      <p:sp>
        <p:nvSpPr>
          <p:cNvPr id="7" name="Espace réservé du contenu 6"/>
          <p:cNvSpPr>
            <a:spLocks noGrp="1"/>
          </p:cNvSpPr>
          <p:nvPr>
            <p:ph idx="1"/>
          </p:nvPr>
        </p:nvSpPr>
        <p:spPr/>
        <p:txBody>
          <a:bodyPr/>
          <a:lstStyle/>
          <a:p>
            <a:r>
              <a:rPr lang="fr-FR" sz="2600" dirty="0" smtClean="0"/>
              <a:t>Responsabilités du dirigeant</a:t>
            </a:r>
          </a:p>
          <a:p>
            <a:pPr lvl="1"/>
            <a:r>
              <a:rPr lang="fr-FR" sz="2400" dirty="0" smtClean="0"/>
              <a:t>Responsabilité civile</a:t>
            </a:r>
          </a:p>
          <a:p>
            <a:pPr lvl="2"/>
            <a:r>
              <a:rPr lang="fr-FR" sz="2200" dirty="0" smtClean="0"/>
              <a:t>Sanctions civiles relatives aux assemblées générales</a:t>
            </a:r>
          </a:p>
          <a:p>
            <a:pPr marL="1069975" lvl="2" indent="0">
              <a:buNone/>
            </a:pPr>
            <a:r>
              <a:rPr lang="fr-FR" sz="2100" u="sng" dirty="0" smtClean="0"/>
              <a:t>Sanctions civiles relatives à toute assemblée d’actionnaires</a:t>
            </a:r>
          </a:p>
          <a:p>
            <a:pPr lvl="3"/>
            <a:r>
              <a:rPr lang="fr-FR" sz="2000" dirty="0" smtClean="0"/>
              <a:t>Le fait pour les dirigeants de SA de tenir de feuille de présence à chaque assemblée, de ne pas annexer à la feuille de présence les pouvoirs donnés à chaque mandataire ou de ne pas avoir constaté les décisions de l'assemblée par un procès-verbal est constitutif de responsabilité civile à leur encontre. </a:t>
            </a:r>
          </a:p>
          <a:p>
            <a:pPr lvl="3"/>
            <a:r>
              <a:rPr lang="fr-FR" sz="2000" dirty="0" smtClean="0"/>
              <a:t>Il n’y a plus lieu à sanction pénale pour ces dirigeants depuis la loi du 22 mars 2012. Il en est de même pour les dirigeants de SCA.</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2">
              <a:spcBef>
                <a:spcPts val="738"/>
              </a:spcBef>
            </a:pPr>
            <a:r>
              <a:rPr lang="fr-FR" sz="2200" dirty="0">
                <a:ea typeface="ＭＳ Ｐゴシック" pitchFamily="26" charset="-128"/>
              </a:rPr>
              <a:t>Sanctions civiles relatives à l'assemblée générale d'approbation des comptes</a:t>
            </a:r>
          </a:p>
          <a:p>
            <a:pPr lvl="3">
              <a:spcBef>
                <a:spcPts val="738"/>
              </a:spcBef>
            </a:pPr>
            <a:r>
              <a:rPr lang="fr-FR" sz="2000" dirty="0" smtClean="0">
                <a:ea typeface="ＭＳ Ｐゴシック" pitchFamily="26" charset="-128"/>
              </a:rPr>
              <a:t>Le </a:t>
            </a:r>
            <a:r>
              <a:rPr lang="fr-FR" sz="2000" dirty="0">
                <a:ea typeface="ＭＳ Ｐゴシック" pitchFamily="26" charset="-128"/>
              </a:rPr>
              <a:t>défaut de réunion de l'assemblée générale en vue de l'approbation des comptes d'une SARL, d'une société anonyme ou d'une société en commandite par actions dans les délais fixés par la loi ne donne plus lieu à sanction pénale depuis la loi du 22 mars 2012. </a:t>
            </a:r>
          </a:p>
          <a:p>
            <a:pPr lvl="3">
              <a:spcBef>
                <a:spcPts val="738"/>
              </a:spcBef>
            </a:pPr>
            <a:r>
              <a:rPr lang="fr-FR" sz="2000" dirty="0" smtClean="0">
                <a:ea typeface="ＭＳ Ｐゴシック" pitchFamily="26" charset="-128"/>
              </a:rPr>
              <a:t>Il </a:t>
            </a:r>
            <a:r>
              <a:rPr lang="fr-FR" sz="2000" dirty="0">
                <a:ea typeface="ＭＳ Ｐゴシック" pitchFamily="26" charset="-128"/>
              </a:rPr>
              <a:t>peut donner lieu à responsabilité civile compte tenu de ce qu’il s’agit d’une obligation imposée par un texte législatif.</a:t>
            </a:r>
          </a:p>
          <a:p>
            <a:pPr lvl="2">
              <a:spcBef>
                <a:spcPts val="738"/>
              </a:spcBef>
            </a:pPr>
            <a:endParaRPr lang="fr-FR" dirty="0">
              <a:ea typeface="ＭＳ Ｐゴシック" pitchFamily="26"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2">
              <a:spcBef>
                <a:spcPts val="738"/>
              </a:spcBef>
            </a:pPr>
            <a:r>
              <a:rPr lang="fr-FR" sz="2200" dirty="0" smtClean="0">
                <a:ea typeface="ＭＳ Ｐゴシック" pitchFamily="26" charset="-128"/>
              </a:rPr>
              <a:t>Sanctions </a:t>
            </a:r>
            <a:r>
              <a:rPr lang="fr-FR" sz="2200" dirty="0">
                <a:ea typeface="ＭＳ Ｐゴシック" pitchFamily="26" charset="-128"/>
              </a:rPr>
              <a:t>civiles relatives au non-dépôt des comptes</a:t>
            </a:r>
          </a:p>
          <a:p>
            <a:pPr lvl="3">
              <a:spcBef>
                <a:spcPts val="738"/>
              </a:spcBef>
            </a:pPr>
            <a:r>
              <a:rPr lang="fr-FR" sz="2000" dirty="0" smtClean="0">
                <a:ea typeface="ＭＳ Ｐゴシック" pitchFamily="26" charset="-128"/>
              </a:rPr>
              <a:t>Lorsque </a:t>
            </a:r>
            <a:r>
              <a:rPr lang="fr-FR" sz="2000" dirty="0">
                <a:ea typeface="ＭＳ Ｐゴシック" pitchFamily="26" charset="-128"/>
              </a:rPr>
              <a:t>les dirigeants d’une société commerciale omettent de déposer les comptes annuels dans les délais, ils sont passibles de voir leur responsabilité civile engagée à raison de l’obligation de dépôt prévue par les textes.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1"/>
            <a:r>
              <a:rPr lang="fr-FR" sz="2400" b="1" dirty="0" smtClean="0"/>
              <a:t>Responsabilité pénale</a:t>
            </a:r>
          </a:p>
          <a:p>
            <a:pPr lvl="2">
              <a:spcBef>
                <a:spcPts val="738"/>
              </a:spcBef>
            </a:pPr>
            <a:r>
              <a:rPr lang="fr-FR" sz="2200" dirty="0" smtClean="0">
                <a:ea typeface="ＭＳ Ｐゴシック" pitchFamily="26" charset="-128"/>
              </a:rPr>
              <a:t>Infractions </a:t>
            </a:r>
            <a:r>
              <a:rPr lang="fr-FR" sz="2200" dirty="0">
                <a:ea typeface="ＭＳ Ｐゴシック" pitchFamily="26" charset="-128"/>
              </a:rPr>
              <a:t>liées à l’établissement, présentation et dépôt des comptes</a:t>
            </a:r>
          </a:p>
          <a:p>
            <a:pPr marL="1071563" lvl="2" indent="0">
              <a:spcBef>
                <a:spcPts val="738"/>
              </a:spcBef>
              <a:buNone/>
            </a:pPr>
            <a:r>
              <a:rPr lang="fr-FR" sz="2100" u="sng" dirty="0">
                <a:ea typeface="ＭＳ Ｐゴシック" pitchFamily="26" charset="-128"/>
              </a:rPr>
              <a:t>Infractions liées à l'établissement</a:t>
            </a:r>
          </a:p>
          <a:p>
            <a:pPr lvl="3">
              <a:spcBef>
                <a:spcPts val="738"/>
              </a:spcBef>
            </a:pPr>
            <a:r>
              <a:rPr lang="fr-FR" sz="2000" dirty="0">
                <a:ea typeface="ＭＳ Ｐゴシック" pitchFamily="26" charset="-128"/>
              </a:rPr>
              <a:t>L’obligation d'établir des comptes consolidés pèse sur toute société commerciale dès lors qu'elle contrôle, de manière exclusive ou conjointe, une ou plusieurs entreprises ou qu'elle exerce une influence notable sur celles-ci. </a:t>
            </a:r>
          </a:p>
          <a:p>
            <a:pPr lvl="3">
              <a:spcBef>
                <a:spcPts val="738"/>
              </a:spcBef>
            </a:pPr>
            <a:r>
              <a:rPr lang="fr-FR" sz="2000" dirty="0">
                <a:ea typeface="ＭＳ Ｐゴシック" pitchFamily="26" charset="-128"/>
              </a:rPr>
              <a:t>Les dirigeants (présidents, administrateurs, membres du directoire, gérants de SARL, SNC, SCS et SCA) qui n’y auraient pas procédé sont passibles de sanctions pénales, à savoir d’une peine de 9000 euros</a:t>
            </a:r>
            <a:r>
              <a:rPr lang="fr-FR" sz="2000" dirty="0" smtClean="0">
                <a:ea typeface="ＭＳ Ｐゴシック" pitchFamily="26" charset="-128"/>
              </a:rPr>
              <a:t>.</a:t>
            </a:r>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marL="1069975" lvl="2" indent="0">
              <a:spcBef>
                <a:spcPts val="738"/>
              </a:spcBef>
              <a:buNone/>
            </a:pPr>
            <a:r>
              <a:rPr lang="fr-FR" sz="2200" u="sng" dirty="0">
                <a:ea typeface="ＭＳ Ｐゴシック" pitchFamily="26" charset="-128"/>
              </a:rPr>
              <a:t>Présentation de comptes infidèles.</a:t>
            </a:r>
          </a:p>
          <a:p>
            <a:pPr lvl="3">
              <a:spcBef>
                <a:spcPts val="738"/>
              </a:spcBef>
            </a:pPr>
            <a:r>
              <a:rPr lang="fr-FR" sz="2000" dirty="0" smtClean="0">
                <a:ea typeface="ＭＳ Ｐゴシック" pitchFamily="26" charset="-128"/>
              </a:rPr>
              <a:t>L'infraction </a:t>
            </a:r>
            <a:r>
              <a:rPr lang="fr-FR" sz="2000" dirty="0">
                <a:ea typeface="ＭＳ Ｐゴシック" pitchFamily="26" charset="-128"/>
              </a:rPr>
              <a:t>de présentation de comptes infidèles ou inexacts est régie par les </a:t>
            </a:r>
            <a:r>
              <a:rPr lang="fr-FR" sz="2000" dirty="0">
                <a:ea typeface="ＭＳ Ｐゴシック" pitchFamily="26" charset="-128"/>
                <a:hlinkClick r:id="rId3"/>
              </a:rPr>
              <a:t>articles L. 241-3 (SARL) et </a:t>
            </a:r>
            <a:r>
              <a:rPr lang="fr-FR" sz="2000" dirty="0">
                <a:ea typeface="ＭＳ Ｐゴシック" pitchFamily="26" charset="-128"/>
                <a:hlinkClick r:id="rId4"/>
              </a:rPr>
              <a:t>L. 242-6 </a:t>
            </a:r>
            <a:r>
              <a:rPr lang="fr-FR" sz="2000" dirty="0">
                <a:ea typeface="ＭＳ Ｐゴシック" pitchFamily="26" charset="-128"/>
              </a:rPr>
              <a:t>du Code de commerce (SA). </a:t>
            </a:r>
          </a:p>
          <a:p>
            <a:pPr lvl="3">
              <a:spcBef>
                <a:spcPts val="738"/>
              </a:spcBef>
            </a:pPr>
            <a:r>
              <a:rPr lang="fr-FR" sz="2000" dirty="0" smtClean="0">
                <a:ea typeface="ＭＳ Ｐゴシック" pitchFamily="26" charset="-128"/>
              </a:rPr>
              <a:t>Les </a:t>
            </a:r>
            <a:r>
              <a:rPr lang="fr-FR" sz="2000" dirty="0">
                <a:ea typeface="ＭＳ Ｐゴシック" pitchFamily="26" charset="-128"/>
              </a:rPr>
              <a:t>mêmes règles s’appliquent aux dirigeants d’une SAS, (C. com., art. L. 244-1), SCA (C. com., L. 243-1) et société européenne (C. com., art. L. 244-5)</a:t>
            </a:r>
          </a:p>
          <a:p>
            <a:pPr lvl="3">
              <a:spcBef>
                <a:spcPts val="738"/>
              </a:spcBef>
            </a:pPr>
            <a:r>
              <a:rPr lang="fr-FR" sz="2000" dirty="0" smtClean="0">
                <a:ea typeface="ＭＳ Ｐゴシック" pitchFamily="26" charset="-128"/>
              </a:rPr>
              <a:t>Si </a:t>
            </a:r>
            <a:r>
              <a:rPr lang="fr-FR" sz="2000" dirty="0">
                <a:ea typeface="ＭＳ Ｐゴシック" pitchFamily="26" charset="-128"/>
              </a:rPr>
              <a:t>l’infraction est établie, elle est punie d'un emprisonnement de cinq ans et d'une amende de 375 000 euros et des peines </a:t>
            </a:r>
            <a:r>
              <a:rPr lang="fr-FR" sz="2000" dirty="0" smtClean="0">
                <a:ea typeface="ＭＳ Ｐゴシック" pitchFamily="26" charset="-128"/>
              </a:rPr>
              <a:t>complémentaires.</a:t>
            </a:r>
            <a:endParaRPr lang="fr-FR" sz="2000" dirty="0">
              <a:ea typeface="ＭＳ Ｐゴシック" pitchFamily="26"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marL="1071563" lvl="2" indent="0">
              <a:spcBef>
                <a:spcPts val="738"/>
              </a:spcBef>
              <a:buNone/>
            </a:pPr>
            <a:r>
              <a:rPr lang="fr-FR" sz="2200" u="sng" dirty="0">
                <a:ea typeface="ＭＳ Ｐゴシック" pitchFamily="26" charset="-128"/>
              </a:rPr>
              <a:t>Défaut de présentation des comptes sociaux</a:t>
            </a:r>
          </a:p>
          <a:p>
            <a:pPr lvl="3">
              <a:spcBef>
                <a:spcPts val="738"/>
              </a:spcBef>
            </a:pPr>
            <a:r>
              <a:rPr lang="fr-FR" sz="2000" dirty="0">
                <a:ea typeface="ＭＳ Ｐゴシック" pitchFamily="26" charset="-128"/>
              </a:rPr>
              <a:t>Dans les SARL, il est puni par l'article L. 241-5 du Code de commerce.</a:t>
            </a:r>
          </a:p>
          <a:p>
            <a:pPr lvl="3">
              <a:spcBef>
                <a:spcPts val="738"/>
              </a:spcBef>
            </a:pPr>
            <a:r>
              <a:rPr lang="fr-FR" sz="2000" dirty="0">
                <a:ea typeface="ＭＳ Ｐゴシック" pitchFamily="26" charset="-128"/>
              </a:rPr>
              <a:t>Il en est de même dans les SA, où l'article L. 242-10 du Code de commerce sanctionne le défaut et le retard dans la présentation des comptes sociaux à l'assemblée, ainsi que dans les SAS, SCA et sociétés européennes par renvoi à cette disposition. </a:t>
            </a:r>
          </a:p>
          <a:p>
            <a:pPr lvl="3">
              <a:spcBef>
                <a:spcPts val="738"/>
              </a:spcBef>
            </a:pPr>
            <a:r>
              <a:rPr lang="fr-FR" sz="2000" dirty="0">
                <a:ea typeface="ＭＳ Ｐゴシック" pitchFamily="26" charset="-128"/>
              </a:rPr>
              <a:t>Dans les SARL, ce délit entraîne une amende de 9 000 euros à la charge des gérants.</a:t>
            </a:r>
          </a:p>
          <a:p>
            <a:pPr lvl="3">
              <a:spcBef>
                <a:spcPts val="738"/>
              </a:spcBef>
            </a:pPr>
            <a:r>
              <a:rPr lang="fr-FR" sz="2000" dirty="0">
                <a:ea typeface="ＭＳ Ｐゴシック" pitchFamily="26" charset="-128"/>
              </a:rPr>
              <a:t>Pour ce qui est des SA, SAS, SCA et sociétés européennes, les dirigeants de ces sociétés restent passibles d’une peine de six mois de prison et 9 000 euros d'amende.</a:t>
            </a:r>
          </a:p>
          <a:p>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2">
              <a:spcBef>
                <a:spcPts val="738"/>
              </a:spcBef>
            </a:pPr>
            <a:r>
              <a:rPr lang="fr-FR" sz="2200" dirty="0" smtClean="0">
                <a:ea typeface="ＭＳ Ｐゴシック" pitchFamily="26" charset="-128"/>
              </a:rPr>
              <a:t>L’abus </a:t>
            </a:r>
            <a:r>
              <a:rPr lang="fr-FR" sz="2200" dirty="0">
                <a:ea typeface="ＭＳ Ｐゴシック" pitchFamily="26" charset="-128"/>
              </a:rPr>
              <a:t>de biens </a:t>
            </a:r>
            <a:r>
              <a:rPr lang="fr-FR" sz="2200" dirty="0" smtClean="0">
                <a:ea typeface="ＭＳ Ｐゴシック" pitchFamily="26" charset="-128"/>
              </a:rPr>
              <a:t>sociaux</a:t>
            </a:r>
            <a:endParaRPr lang="fr-FR" sz="2200" dirty="0">
              <a:ea typeface="ＭＳ Ｐゴシック" pitchFamily="26" charset="-128"/>
            </a:endParaRPr>
          </a:p>
          <a:p>
            <a:pPr marL="1069975" lvl="2" indent="0">
              <a:spcBef>
                <a:spcPts val="738"/>
              </a:spcBef>
              <a:buNone/>
            </a:pPr>
            <a:r>
              <a:rPr lang="fr-FR" sz="2100" u="sng" dirty="0" smtClean="0">
                <a:ea typeface="ＭＳ Ｐゴシック" pitchFamily="26" charset="-128"/>
              </a:rPr>
              <a:t>L’abus </a:t>
            </a:r>
            <a:r>
              <a:rPr lang="fr-FR" sz="2100" u="sng" dirty="0">
                <a:ea typeface="ＭＳ Ｐゴシック" pitchFamily="26" charset="-128"/>
              </a:rPr>
              <a:t>de biens sociaux simple</a:t>
            </a:r>
          </a:p>
          <a:p>
            <a:pPr lvl="3">
              <a:spcBef>
                <a:spcPts val="738"/>
              </a:spcBef>
            </a:pPr>
            <a:r>
              <a:rPr lang="fr-FR" sz="2000" dirty="0">
                <a:ea typeface="ＭＳ Ｐゴシック" pitchFamily="26" charset="-128"/>
              </a:rPr>
              <a:t>Il est un délit spécifique à certaines sociétés (SARL et sociétés par actions). </a:t>
            </a:r>
          </a:p>
          <a:p>
            <a:pPr lvl="3">
              <a:spcBef>
                <a:spcPts val="738"/>
              </a:spcBef>
            </a:pPr>
            <a:r>
              <a:rPr lang="fr-FR" sz="2000" dirty="0">
                <a:ea typeface="ＭＳ Ｐゴシック" pitchFamily="26" charset="-128"/>
              </a:rPr>
              <a:t>Il est défini par les articles L. 241-3 et L. 242-6 du Code de commerce comme le fait de « faire, de mauvaise foi, des biens ou du crédit de la société, un usage qu'ils savent contraire à l'intérêt de celle-ci, à des fins personnelles ou pour favoriser une autre société ou entreprise dans laquelle ils sont intéressés directement ou indirectement ».</a:t>
            </a:r>
          </a:p>
          <a:p>
            <a:pPr lvl="3">
              <a:spcBef>
                <a:spcPts val="738"/>
              </a:spcBef>
            </a:pPr>
            <a:r>
              <a:rPr lang="fr-FR" sz="2000" dirty="0">
                <a:ea typeface="ＭＳ Ｐゴシック" pitchFamily="26" charset="-128"/>
              </a:rPr>
              <a:t>Il est puni d'une peine de cinq ans d'emprisonnement et de 375 000 euros d'amende. </a:t>
            </a:r>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lvl="3">
              <a:spcBef>
                <a:spcPts val="738"/>
              </a:spcBef>
            </a:pPr>
            <a:r>
              <a:rPr lang="fr-FR" sz="2000" dirty="0">
                <a:ea typeface="ＭＳ Ｐゴシック" pitchFamily="26" charset="-128"/>
              </a:rPr>
              <a:t>Est-ce que l’appartenance à un groupe peut justifier une telle utilisation des actifs pour servir l’intérêt du groupe ? </a:t>
            </a:r>
          </a:p>
          <a:p>
            <a:pPr lvl="3">
              <a:spcBef>
                <a:spcPts val="738"/>
              </a:spcBef>
            </a:pPr>
            <a:r>
              <a:rPr lang="fr-FR" sz="2000" dirty="0">
                <a:ea typeface="ＭＳ Ｐゴシック" pitchFamily="26" charset="-128"/>
              </a:rPr>
              <a:t>La jurisprudence admis l’existence d’un tel fait justificatif si :</a:t>
            </a:r>
          </a:p>
          <a:p>
            <a:pPr lvl="4">
              <a:spcBef>
                <a:spcPts val="738"/>
              </a:spcBef>
            </a:pPr>
            <a:r>
              <a:rPr lang="fr-FR" sz="1800" dirty="0" smtClean="0">
                <a:ea typeface="ＭＳ Ｐゴシック" pitchFamily="26" charset="-128"/>
              </a:rPr>
              <a:t>les </a:t>
            </a:r>
            <a:r>
              <a:rPr lang="fr-FR" sz="1800" dirty="0">
                <a:ea typeface="ＭＳ Ｐゴシック" pitchFamily="26" charset="-128"/>
              </a:rPr>
              <a:t>sociétés concernées par le flux financier litigieux doivent appartenir au même groupe. </a:t>
            </a:r>
          </a:p>
          <a:p>
            <a:pPr lvl="4">
              <a:spcBef>
                <a:spcPts val="738"/>
              </a:spcBef>
            </a:pPr>
            <a:r>
              <a:rPr lang="fr-FR" sz="1800" dirty="0" smtClean="0">
                <a:ea typeface="ＭＳ Ｐゴシック" pitchFamily="26" charset="-128"/>
              </a:rPr>
              <a:t>l’opération </a:t>
            </a:r>
            <a:r>
              <a:rPr lang="fr-FR" sz="1800" dirty="0">
                <a:ea typeface="ＭＳ Ｐゴシック" pitchFamily="26" charset="-128"/>
              </a:rPr>
              <a:t>litigieuse doit être dictée par un intérêt commun apprécié au regard d'une politique élaborée pour l'ensemble du groupe par un organe social.</a:t>
            </a:r>
          </a:p>
          <a:p>
            <a:pPr lvl="4">
              <a:spcBef>
                <a:spcPts val="738"/>
              </a:spcBef>
            </a:pPr>
            <a:r>
              <a:rPr lang="fr-FR" sz="1800" dirty="0" smtClean="0">
                <a:ea typeface="ＭＳ Ｐゴシック" pitchFamily="26" charset="-128"/>
              </a:rPr>
              <a:t>le </a:t>
            </a:r>
            <a:r>
              <a:rPr lang="fr-FR" sz="1800" dirty="0">
                <a:ea typeface="ＭＳ Ｐゴシック" pitchFamily="26" charset="-128"/>
              </a:rPr>
              <a:t>concours financier en cause ne doit ni être dépourvu de contrepartie ni rompre l'équilibre entre les engagements respectifs des différentes sociétés du groupe.</a:t>
            </a:r>
          </a:p>
          <a:p>
            <a:pPr lvl="4">
              <a:spcBef>
                <a:spcPts val="738"/>
              </a:spcBef>
            </a:pPr>
            <a:r>
              <a:rPr lang="fr-FR" sz="1800" dirty="0" smtClean="0">
                <a:ea typeface="ＭＳ Ｐゴシック" pitchFamily="26" charset="-128"/>
              </a:rPr>
              <a:t>l'opération </a:t>
            </a:r>
            <a:r>
              <a:rPr lang="fr-FR" sz="1800" dirty="0">
                <a:ea typeface="ＭＳ Ｐゴシック" pitchFamily="26" charset="-128"/>
              </a:rPr>
              <a:t>dictée par l'intérêt de groupe ne doit pas excéder les possibilités financières de la société qui en supporte la charge. </a:t>
            </a:r>
          </a:p>
          <a:p>
            <a:pPr marL="0" indent="0">
              <a:buNone/>
            </a:pPr>
            <a:endParaRPr lang="fr-FR" dirty="0" smtClean="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La notion de groupe </a:t>
            </a:r>
          </a:p>
        </p:txBody>
      </p:sp>
      <p:sp>
        <p:nvSpPr>
          <p:cNvPr id="7" name="Espace réservé du contenu 6"/>
          <p:cNvSpPr>
            <a:spLocks noGrp="1"/>
          </p:cNvSpPr>
          <p:nvPr>
            <p:ph idx="1"/>
          </p:nvPr>
        </p:nvSpPr>
        <p:spPr/>
        <p:txBody>
          <a:bodyPr/>
          <a:lstStyle/>
          <a:p>
            <a:r>
              <a:rPr lang="fr-FR" dirty="0" smtClean="0"/>
              <a:t>Loi n° 2008-649 du 3 juillet 2008, portant diverses dispositions d'adaptation du droit des sociétés au droit communautaire (DDAC),  qui permet la mise en conformité du droit interne au droit de la Communauté européenne</a:t>
            </a:r>
          </a:p>
          <a:p>
            <a:r>
              <a:rPr lang="fr-FR" dirty="0" smtClean="0"/>
              <a:t>Loi n° 2008-776 du 4 août 2008 de modernisation de l'économie </a:t>
            </a:r>
          </a:p>
          <a:p>
            <a:r>
              <a:rPr lang="fr-FR" dirty="0" smtClean="0"/>
              <a:t>Ordonnance n° 2008-1278 du 8 décembre 2008 sur le contrôle des comptes </a:t>
            </a:r>
          </a:p>
          <a:p>
            <a:r>
              <a:rPr lang="fr-FR" dirty="0" smtClean="0"/>
              <a:t>Ordonnance n° 2009-105 du 30 janvier 2009 relative aux rachats d'actions, aux déclarations de franchissement de seuils et aux déclarations d'intentions</a:t>
            </a:r>
          </a:p>
          <a:p>
            <a:r>
              <a:rPr lang="fr-FR" dirty="0" smtClean="0"/>
              <a:t>Loi n° 2009-967 du 3 août 2009 de programmation relative à la mise en œuvre du Grenelle de l'environnement</a:t>
            </a: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Dirigeants</a:t>
            </a:r>
            <a:endParaRPr lang="fr-FR" dirty="0"/>
          </a:p>
        </p:txBody>
      </p:sp>
      <p:sp>
        <p:nvSpPr>
          <p:cNvPr id="7" name="Espace réservé du contenu 6"/>
          <p:cNvSpPr>
            <a:spLocks noGrp="1"/>
          </p:cNvSpPr>
          <p:nvPr>
            <p:ph idx="1"/>
          </p:nvPr>
        </p:nvSpPr>
        <p:spPr/>
        <p:txBody>
          <a:bodyPr/>
          <a:lstStyle/>
          <a:p>
            <a:pPr marL="1071563" lvl="2" indent="0">
              <a:spcBef>
                <a:spcPts val="738"/>
              </a:spcBef>
              <a:buNone/>
            </a:pPr>
            <a:r>
              <a:rPr lang="fr-FR" sz="2200" u="sng" dirty="0">
                <a:ea typeface="ＭＳ Ｐゴシック" pitchFamily="26" charset="-128"/>
              </a:rPr>
              <a:t>L’abus de biens sociaux aggravé</a:t>
            </a:r>
          </a:p>
          <a:p>
            <a:pPr lvl="3">
              <a:spcBef>
                <a:spcPts val="738"/>
              </a:spcBef>
            </a:pPr>
            <a:r>
              <a:rPr lang="fr-FR" sz="2100" dirty="0" smtClean="0">
                <a:ea typeface="ＭＳ Ｐゴシック" pitchFamily="26" charset="-128"/>
              </a:rPr>
              <a:t>Ce </a:t>
            </a:r>
            <a:r>
              <a:rPr lang="fr-FR" sz="2100" dirty="0">
                <a:ea typeface="ＭＳ Ｐゴシック" pitchFamily="26" charset="-128"/>
              </a:rPr>
              <a:t>délit est spécifique aux SARL, SA, SCA, SAS et société européennes.</a:t>
            </a:r>
          </a:p>
          <a:p>
            <a:pPr lvl="3">
              <a:spcBef>
                <a:spcPts val="738"/>
              </a:spcBef>
            </a:pPr>
            <a:r>
              <a:rPr lang="fr-FR" sz="2100" dirty="0" smtClean="0">
                <a:ea typeface="ＭＳ Ｐゴシック" pitchFamily="26" charset="-128"/>
              </a:rPr>
              <a:t>Il </a:t>
            </a:r>
            <a:r>
              <a:rPr lang="fr-FR" sz="2100" dirty="0">
                <a:ea typeface="ＭＳ Ｐゴシック" pitchFamily="26" charset="-128"/>
              </a:rPr>
              <a:t>est puni de sept ans d'emprisonnement et 500 000 euros d'amende.</a:t>
            </a:r>
          </a:p>
          <a:p>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a:xfrm>
            <a:off x="322642" y="1105570"/>
            <a:ext cx="9680170" cy="5892022"/>
          </a:xfrm>
        </p:spPr>
        <p:txBody>
          <a:bodyPr/>
          <a:lstStyle/>
          <a:p>
            <a:r>
              <a:rPr lang="fr-FR" sz="2600" dirty="0" smtClean="0"/>
              <a:t>L’information des associés </a:t>
            </a:r>
          </a:p>
          <a:p>
            <a:pPr lvl="1"/>
            <a:r>
              <a:rPr lang="fr-FR" sz="2400" b="1" dirty="0" smtClean="0"/>
              <a:t> Informations sur la structure du groupe</a:t>
            </a:r>
          </a:p>
          <a:p>
            <a:pPr lvl="2"/>
            <a:r>
              <a:rPr lang="fr-FR" sz="2200" dirty="0" smtClean="0"/>
              <a:t>Franchissement de seuils</a:t>
            </a:r>
          </a:p>
          <a:p>
            <a:pPr lvl="3"/>
            <a:r>
              <a:rPr lang="fr-FR" sz="2000" dirty="0" smtClean="0"/>
              <a:t>Obligations à toute société </a:t>
            </a:r>
          </a:p>
          <a:p>
            <a:pPr lvl="4"/>
            <a:r>
              <a:rPr lang="fr-FR" sz="1800" dirty="0" smtClean="0"/>
              <a:t>Dans les sociétés non cotées, il doit en être fait mention dans le rapport présenté aux associés sur les opérations de l'exercice et, le cas échéant, dans le rapport des commissaires aux comptes (C. com., art. L. 233-6, al. 1er). </a:t>
            </a:r>
          </a:p>
          <a:p>
            <a:pPr lvl="4"/>
            <a:r>
              <a:rPr lang="fr-FR" sz="1800" dirty="0"/>
              <a:t>A défaut , l’article L. 247-1, 1° du Code de commerce punit les dirigeants des sociétés concernées (président, administrateur, directeur général et gérant) d’une amende de 18 000 euros. </a:t>
            </a:r>
          </a:p>
          <a:p>
            <a:pPr lvl="4"/>
            <a:r>
              <a:rPr lang="fr-FR" sz="1800" dirty="0"/>
              <a:t>La même sanction peut être prononcée à l’encontre des commissaires aux comptes qui ont omis de faire figurer ces mentions dans leurs rapports (C. com., art. L. 247-2, IV).</a:t>
            </a:r>
          </a:p>
          <a:p>
            <a:pPr lvl="4"/>
            <a:r>
              <a:rPr lang="fr-FR" sz="1800" dirty="0"/>
              <a:t>Par ailleurs, la loi impose à toute société par actions d’informer ses actionnaires, au plus tard dans les quinze jours qui suivent l'assemblée générale ordinaire, du nombre total de droits de vote existant à cette date (C. com., art. L. 233-8). </a:t>
            </a:r>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associés</a:t>
            </a:r>
            <a:endParaRPr lang="fr-FR" dirty="0"/>
          </a:p>
        </p:txBody>
      </p:sp>
      <p:sp>
        <p:nvSpPr>
          <p:cNvPr id="7" name="Espace réservé du contenu 6"/>
          <p:cNvSpPr>
            <a:spLocks noGrp="1"/>
          </p:cNvSpPr>
          <p:nvPr>
            <p:ph idx="1"/>
          </p:nvPr>
        </p:nvSpPr>
        <p:spPr/>
        <p:txBody>
          <a:bodyPr/>
          <a:lstStyle/>
          <a:p>
            <a:pPr lvl="1"/>
            <a:r>
              <a:rPr lang="fr-FR" sz="2400" b="1" dirty="0" smtClean="0"/>
              <a:t>Information sur les activités du groupe  </a:t>
            </a:r>
          </a:p>
          <a:p>
            <a:pPr lvl="2"/>
            <a:r>
              <a:rPr lang="fr-FR" sz="2200" dirty="0" smtClean="0"/>
              <a:t>Obligations d’information supplémentaires en présence d’un groupe</a:t>
            </a:r>
          </a:p>
          <a:p>
            <a:pPr lvl="3"/>
            <a:r>
              <a:rPr lang="fr-FR" sz="2000" dirty="0" smtClean="0"/>
              <a:t>Rappel des règles générales en matière d’établissement des comptes sociaux </a:t>
            </a:r>
          </a:p>
          <a:p>
            <a:pPr lvl="3"/>
            <a:r>
              <a:rPr lang="fr-FR" sz="2000" dirty="0" smtClean="0"/>
              <a:t>Des modifications ont été apportées qui sont issues de l'ordonnance n° 2014-86 du 30 janvier 2014 et du décret n° 2014-136 du 17 février 2014 </a:t>
            </a:r>
          </a:p>
          <a:p>
            <a:pPr lvl="3"/>
            <a:r>
              <a:rPr lang="fr-FR" sz="2000" dirty="0" smtClean="0"/>
              <a:t>Rappel des règles en matière de consolidation des comptes</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2">
              <a:spcBef>
                <a:spcPts val="738"/>
              </a:spcBef>
            </a:pPr>
            <a:r>
              <a:rPr lang="fr-FR" sz="2200" u="sng" dirty="0">
                <a:ea typeface="ＭＳ Ｐゴシック" pitchFamily="26" charset="-128"/>
              </a:rPr>
              <a:t>Obligations relatives à l’établissement des comptes consolidés</a:t>
            </a:r>
          </a:p>
          <a:p>
            <a:pPr lvl="3">
              <a:spcBef>
                <a:spcPts val="738"/>
              </a:spcBef>
            </a:pPr>
            <a:r>
              <a:rPr lang="fr-FR" sz="2000" dirty="0" smtClean="0">
                <a:ea typeface="ＭＳ Ｐゴシック" pitchFamily="26" charset="-128"/>
              </a:rPr>
              <a:t>Obligations </a:t>
            </a:r>
            <a:r>
              <a:rPr lang="fr-FR" sz="2000" dirty="0">
                <a:ea typeface="ＭＳ Ｐゴシック" pitchFamily="26" charset="-128"/>
              </a:rPr>
              <a:t>résultant du droit interne</a:t>
            </a:r>
          </a:p>
          <a:p>
            <a:pPr lvl="3">
              <a:spcBef>
                <a:spcPts val="738"/>
              </a:spcBef>
            </a:pPr>
            <a:r>
              <a:rPr lang="fr-FR" sz="2000" dirty="0" smtClean="0">
                <a:ea typeface="ＭＳ Ｐゴシック" pitchFamily="26" charset="-128"/>
              </a:rPr>
              <a:t>Des </a:t>
            </a:r>
            <a:r>
              <a:rPr lang="fr-FR" sz="2000" dirty="0">
                <a:ea typeface="ＭＳ Ｐゴシック" pitchFamily="26" charset="-128"/>
              </a:rPr>
              <a:t>documents de synthèse doivent être dressés : un bilan, un compte de résultat et une annexe consolidés.</a:t>
            </a:r>
          </a:p>
          <a:p>
            <a:pPr lvl="3">
              <a:spcBef>
                <a:spcPts val="738"/>
              </a:spcBef>
            </a:pPr>
            <a:r>
              <a:rPr lang="fr-FR" sz="2000" dirty="0" smtClean="0">
                <a:ea typeface="ＭＳ Ｐゴシック" pitchFamily="26" charset="-128"/>
              </a:rPr>
              <a:t> </a:t>
            </a:r>
            <a:r>
              <a:rPr lang="fr-FR" sz="2000" dirty="0">
                <a:ea typeface="ＭＳ Ｐゴシック" pitchFamily="26" charset="-128"/>
              </a:rPr>
              <a:t>Un rapport consolidé de gestion du groupe doit être établi.</a:t>
            </a:r>
          </a:p>
          <a:p>
            <a:pPr lvl="3">
              <a:spcBef>
                <a:spcPts val="738"/>
              </a:spcBef>
            </a:pPr>
            <a:r>
              <a:rPr lang="fr-FR" sz="2000" dirty="0" smtClean="0">
                <a:ea typeface="ＭＳ Ｐゴシック" pitchFamily="26" charset="-128"/>
              </a:rPr>
              <a:t>Ces </a:t>
            </a:r>
            <a:r>
              <a:rPr lang="fr-FR" sz="2000" dirty="0">
                <a:ea typeface="ＭＳ Ｐゴシック" pitchFamily="26" charset="-128"/>
              </a:rPr>
              <a:t>documents et rapports donneront lieu à communication des associés.</a:t>
            </a:r>
          </a:p>
          <a:p>
            <a:pPr lvl="3">
              <a:spcBef>
                <a:spcPts val="738"/>
              </a:spcBef>
            </a:pPr>
            <a:r>
              <a:rPr lang="fr-FR" sz="2000" dirty="0" smtClean="0">
                <a:ea typeface="ＭＳ Ｐゴシック" pitchFamily="26" charset="-128"/>
              </a:rPr>
              <a:t>Les </a:t>
            </a:r>
            <a:r>
              <a:rPr lang="fr-FR" sz="2000" dirty="0">
                <a:ea typeface="ＭＳ Ｐゴシック" pitchFamily="26" charset="-128"/>
              </a:rPr>
              <a:t>dirigeants qui n'ont pas établi et adressé aux associés dans les délais légaux les comptes consolidés sont punis d’une amende de 9 000 euros (C. com., art. L. 247-1, II)</a:t>
            </a:r>
          </a:p>
          <a:p>
            <a:endParaRPr lang="fr-FR" dirty="0" smtClean="0"/>
          </a:p>
          <a:p>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associés</a:t>
            </a:r>
            <a:endParaRPr lang="fr-FR" dirty="0"/>
          </a:p>
        </p:txBody>
      </p:sp>
      <p:sp>
        <p:nvSpPr>
          <p:cNvPr id="7" name="Espace réservé du contenu 6"/>
          <p:cNvSpPr>
            <a:spLocks noGrp="1"/>
          </p:cNvSpPr>
          <p:nvPr>
            <p:ph idx="1"/>
          </p:nvPr>
        </p:nvSpPr>
        <p:spPr/>
        <p:txBody>
          <a:bodyPr/>
          <a:lstStyle/>
          <a:p>
            <a:pPr lvl="3"/>
            <a:r>
              <a:rPr lang="fr-FR" sz="2000" dirty="0" smtClean="0"/>
              <a:t>S’il n’est pas annexé au bilan un tableau des filiales et participations (C. com., art. L. 233-15), il y a lieu à sanctions pénales, à savoir une amende de 9 000 euros et un emprisonnement de deux ans (C. com., art. L. 247-1, I, 3°).</a:t>
            </a:r>
          </a:p>
          <a:p>
            <a:pPr lvl="3"/>
            <a:r>
              <a:rPr lang="fr-FR" sz="2000" dirty="0" smtClean="0"/>
              <a:t>Au titre du rapport de gestion du groupe, qui peut être inclus dans le rapport de l'article L. 232-1 établi par la société mère, différentes dispositions sont applicables :</a:t>
            </a:r>
          </a:p>
          <a:p>
            <a:pPr lvl="4"/>
            <a:r>
              <a:rPr lang="fr-FR" sz="1800" dirty="0" smtClean="0"/>
              <a:t>d’une part, des dispositions applicables en matière de rapport consolidé de gestion </a:t>
            </a:r>
          </a:p>
          <a:p>
            <a:pPr lvl="4"/>
            <a:r>
              <a:rPr lang="fr-FR" sz="1800" dirty="0" smtClean="0"/>
              <a:t>d’autre part, des dispositions applicables au rapport de gestion établi dans une société qui détient des filiales et participations </a:t>
            </a:r>
          </a:p>
          <a:p>
            <a:pPr lvl="4"/>
            <a:r>
              <a:rPr lang="fr-FR" sz="1800" dirty="0" smtClean="0"/>
              <a:t>enfin, des dispositions qui pèsent sur les sociétés cotées.</a:t>
            </a:r>
          </a:p>
          <a:p>
            <a:pPr lvl="3"/>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Le rapport consolidé de gestion comprend comme informations :</a:t>
            </a:r>
          </a:p>
          <a:p>
            <a:pPr lvl="4">
              <a:spcBef>
                <a:spcPts val="738"/>
              </a:spcBef>
            </a:pPr>
            <a:r>
              <a:rPr lang="fr-FR" sz="1800" dirty="0" smtClean="0">
                <a:ea typeface="ＭＳ Ｐゴシック" pitchFamily="26" charset="-128"/>
              </a:rPr>
              <a:t>une </a:t>
            </a:r>
            <a:r>
              <a:rPr lang="fr-FR" sz="1800" dirty="0">
                <a:ea typeface="ＭＳ Ｐゴシック" pitchFamily="26" charset="-128"/>
              </a:rPr>
              <a:t>analyse objective et exhaustive de l'évolution des affaires, des résultats et de la situation financière de l'ensemble des entreprises comprises dans la consolidation, notamment de leur situation d'endettement, au regard du volume et de la complexité des affaires</a:t>
            </a:r>
          </a:p>
          <a:p>
            <a:pPr lvl="4">
              <a:spcBef>
                <a:spcPts val="738"/>
              </a:spcBef>
            </a:pPr>
            <a:r>
              <a:rPr lang="fr-FR" sz="1800" dirty="0" smtClean="0">
                <a:ea typeface="ＭＳ Ｐゴシック" pitchFamily="26" charset="-128"/>
              </a:rPr>
              <a:t>une </a:t>
            </a:r>
            <a:r>
              <a:rPr lang="fr-FR" sz="1800" dirty="0">
                <a:ea typeface="ＭＳ Ｐゴシック" pitchFamily="26" charset="-128"/>
              </a:rPr>
              <a:t>description des principaux risques et incertitudes auxquels l'ensemble des entreprises comprises dans la consolidation est confronté</a:t>
            </a:r>
          </a:p>
          <a:p>
            <a:pPr lvl="4">
              <a:spcBef>
                <a:spcPts val="738"/>
              </a:spcBef>
            </a:pPr>
            <a:r>
              <a:rPr lang="fr-FR" sz="1800" dirty="0" smtClean="0">
                <a:ea typeface="ＭＳ Ｐゴシック" pitchFamily="26" charset="-128"/>
              </a:rPr>
              <a:t>des </a:t>
            </a:r>
            <a:r>
              <a:rPr lang="fr-FR" sz="1800" dirty="0">
                <a:ea typeface="ＭＳ Ｐゴシック" pitchFamily="26" charset="-128"/>
              </a:rPr>
              <a:t>indications sur l'utilisation des instruments financiers par l'entreprise, lorsque cela est pertinent pour l'évaluation de son actif, de son passif, de sa situation financière et de ses pertes ou profits, qui portent sur les objectifs et la politique de la société en matière de gestion des risques financiers ainsi que l'exposition de la société aux risques de prix, de crédit, de liquidité et de trésorerie</a:t>
            </a:r>
            <a:r>
              <a:rPr lang="fr-FR" sz="1800" dirty="0" smtClean="0">
                <a:ea typeface="ＭＳ Ｐゴシック" pitchFamily="26" charset="-128"/>
              </a:rPr>
              <a:t>.</a:t>
            </a:r>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Par ailleurs, le rapport de gestion de la société </a:t>
            </a:r>
            <a:r>
              <a:rPr lang="fr-FR" sz="2100" dirty="0" err="1">
                <a:ea typeface="ＭＳ Ｐゴシック" pitchFamily="26" charset="-128"/>
              </a:rPr>
              <a:t>contrôlante</a:t>
            </a:r>
            <a:r>
              <a:rPr lang="fr-FR" sz="2100" dirty="0">
                <a:ea typeface="ＭＳ Ｐゴシック" pitchFamily="26" charset="-128"/>
              </a:rPr>
              <a:t> doit comprendre les informations relatives à l'activité et des résultats de l'ensemble de la société, des filiales de la société et des sociétés qu'elle contrôle (C. com., art. L. 233-6, al. 2). </a:t>
            </a:r>
          </a:p>
          <a:p>
            <a:pPr lvl="3">
              <a:spcBef>
                <a:spcPts val="738"/>
              </a:spcBef>
            </a:pPr>
            <a:r>
              <a:rPr lang="fr-FR" sz="2100" dirty="0" smtClean="0">
                <a:ea typeface="ＭＳ Ｐゴシック" pitchFamily="26" charset="-128"/>
              </a:rPr>
              <a:t>En </a:t>
            </a:r>
            <a:r>
              <a:rPr lang="fr-FR" sz="2100" dirty="0">
                <a:ea typeface="ＭＳ Ｐゴシック" pitchFamily="26" charset="-128"/>
              </a:rPr>
              <a:t>cas d’omission de telles informations par les dirigeants sociaux, ces derniers sont passibles d’une amende de 9 000 euros et un emprisonnement de deux ans (C. com., art. L. 247-1, 1°). </a:t>
            </a:r>
          </a:p>
          <a:p>
            <a:endParaRPr lang="fr-FR" dirty="0" smtClean="0"/>
          </a:p>
          <a:p>
            <a:pPr lvl="0"/>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D’autres textes relatifs au rapport de gestion tiennent compte du contexte groupe. Ainsi, il y a lieu de se reporter à l’article L. 225-102-1, lequel exige que le rapport de gestion indique </a:t>
            </a:r>
            <a:r>
              <a:rPr lang="fr-FR" sz="2100" dirty="0" smtClean="0">
                <a:ea typeface="ＭＳ Ｐゴシック" pitchFamily="26" charset="-128"/>
              </a:rPr>
              <a:t>:</a:t>
            </a:r>
          </a:p>
          <a:p>
            <a:pPr lvl="4">
              <a:spcBef>
                <a:spcPts val="738"/>
              </a:spcBef>
            </a:pPr>
            <a:r>
              <a:rPr lang="fr-FR" sz="1800" dirty="0" smtClean="0">
                <a:ea typeface="ＭＳ Ｐゴシック" pitchFamily="26" charset="-128"/>
              </a:rPr>
              <a:t>le </a:t>
            </a:r>
            <a:r>
              <a:rPr lang="fr-FR" sz="1800" dirty="0">
                <a:ea typeface="ＭＳ Ｐゴシック" pitchFamily="26" charset="-128"/>
              </a:rPr>
              <a:t>montant des rémunérations et des avantages de toute nature que chacun de ces mandataires a reçu durant l'exercice de la part des sociétés contrôlées ou de la société qui contrôle la société dans laquelle le mandat est exercé. </a:t>
            </a:r>
            <a:endParaRPr lang="fr-FR" sz="1800" dirty="0" smtClean="0">
              <a:ea typeface="ＭＳ Ｐゴシック" pitchFamily="26" charset="-128"/>
            </a:endParaRPr>
          </a:p>
          <a:p>
            <a:pPr lvl="4">
              <a:spcBef>
                <a:spcPts val="738"/>
              </a:spcBef>
            </a:pPr>
            <a:r>
              <a:rPr lang="fr-FR" sz="1800" dirty="0" smtClean="0">
                <a:ea typeface="ＭＳ Ｐゴシック" pitchFamily="26" charset="-128"/>
              </a:rPr>
              <a:t>la </a:t>
            </a:r>
            <a:r>
              <a:rPr lang="fr-FR" sz="1800" dirty="0">
                <a:ea typeface="ＭＳ Ｐゴシック" pitchFamily="26" charset="-128"/>
              </a:rPr>
              <a:t>liste de l'ensemble des mandats et fonctions exercés dans toute société par chacun de ces mandataires durant l'exercice. </a:t>
            </a:r>
            <a:endParaRPr lang="fr-FR" sz="1800" dirty="0" smtClean="0">
              <a:ea typeface="ＭＳ Ｐゴシック" pitchFamily="26" charset="-128"/>
            </a:endParaRPr>
          </a:p>
          <a:p>
            <a:pPr lvl="4">
              <a:spcBef>
                <a:spcPts val="738"/>
              </a:spcBef>
            </a:pPr>
            <a:r>
              <a:rPr lang="fr-FR" sz="1800" dirty="0" smtClean="0">
                <a:ea typeface="ＭＳ Ｐゴシック" pitchFamily="26" charset="-128"/>
              </a:rPr>
              <a:t>lorsque </a:t>
            </a:r>
            <a:r>
              <a:rPr lang="fr-FR" sz="1800" dirty="0">
                <a:ea typeface="ＭＳ Ｐゴシック" pitchFamily="26" charset="-128"/>
              </a:rPr>
              <a:t>les sociétés sont cotées ou excèdent certains seuils, que le rapport comprend également des informations sur la manière dont la société prend en compte les conséquences </a:t>
            </a:r>
            <a:r>
              <a:rPr lang="fr-FR" sz="1800" dirty="0" smtClean="0"/>
              <a:t>sociales et environnementales de son activité. </a:t>
            </a:r>
            <a:endParaRPr lang="fr-FR" sz="1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4">
              <a:spcBef>
                <a:spcPts val="738"/>
              </a:spcBef>
            </a:pPr>
            <a:r>
              <a:rPr lang="fr-FR" sz="1800" dirty="0" smtClean="0">
                <a:ea typeface="ＭＳ Ｐゴシック" pitchFamily="26" charset="-128"/>
              </a:rPr>
              <a:t>les </a:t>
            </a:r>
            <a:r>
              <a:rPr lang="fr-FR" sz="1800" dirty="0">
                <a:ea typeface="ＭＳ Ｐゴシック" pitchFamily="26" charset="-128"/>
              </a:rPr>
              <a:t>conventions réglementées (notamment entre sociétés en présence de dirigeants communs).</a:t>
            </a:r>
          </a:p>
          <a:p>
            <a:pPr lvl="4">
              <a:spcBef>
                <a:spcPts val="738"/>
              </a:spcBef>
            </a:pPr>
            <a:r>
              <a:rPr lang="fr-FR" sz="1800" dirty="0" smtClean="0">
                <a:ea typeface="ＭＳ Ｐゴシック" pitchFamily="26" charset="-128"/>
              </a:rPr>
              <a:t>les </a:t>
            </a:r>
            <a:r>
              <a:rPr lang="fr-FR" sz="1800" dirty="0">
                <a:ea typeface="ＭＳ Ｐゴシック" pitchFamily="26" charset="-128"/>
              </a:rPr>
              <a:t>conventions intervenues, directement ou par personne interposée, entre, d'une part et selon le cas, l'un des membres du directoire ou du conseil de surveillance, le directeur général, l'un des directeurs généraux délégués, l'un des administrateurs ou l'un des actionnaires disposant d'une fraction des droits de vote supérieure à 10 %, d'une société et, d'autre part, une autre société dont cette dernière possède, directement ou indirectement, plus de la moitié du capital (sauf lorsqu'elles sont des conventions portant sur des opérations courantes et conclues à des conditions normales</a:t>
            </a:r>
            <a:r>
              <a:rPr lang="fr-FR" sz="1800" dirty="0" smtClean="0">
                <a:ea typeface="ＭＳ Ｐゴシック" pitchFamily="26" charset="-128"/>
              </a:rPr>
              <a:t>).</a:t>
            </a:r>
            <a:endParaRPr lang="fr-FR" sz="1800" dirty="0">
              <a:ea typeface="ＭＳ Ｐゴシック" pitchFamily="26" charset="-128"/>
            </a:endParaRPr>
          </a:p>
          <a:p>
            <a:pPr marL="0" indent="0">
              <a:buNone/>
            </a:pPr>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L’existence d’une consolidation des comptes produit des conséquences. </a:t>
            </a:r>
            <a:endParaRPr lang="fr-FR" sz="2100" dirty="0" smtClean="0">
              <a:ea typeface="ＭＳ Ｐゴシック" pitchFamily="26" charset="-128"/>
            </a:endParaRPr>
          </a:p>
          <a:p>
            <a:pPr lvl="3">
              <a:spcBef>
                <a:spcPts val="738"/>
              </a:spcBef>
            </a:pPr>
            <a:r>
              <a:rPr lang="fr-FR" sz="2100" dirty="0" smtClean="0">
                <a:ea typeface="ＭＳ Ｐゴシック" pitchFamily="26" charset="-128"/>
              </a:rPr>
              <a:t>Le </a:t>
            </a:r>
            <a:r>
              <a:rPr lang="fr-FR" sz="2100" dirty="0">
                <a:ea typeface="ＭＳ Ｐゴシック" pitchFamily="26" charset="-128"/>
              </a:rPr>
              <a:t>commissaire aux comptes doit alors s’assurer que les comptes consolidés sont réguliers et sincères et donnent une image fidèle du patrimoine, de la situation financière ainsi que des résultats de l'ensemble des entreprises comprises dans la consolidation, en justifiant de leurs appréciations</a:t>
            </a:r>
            <a:r>
              <a:rPr lang="fr-FR" sz="2100" dirty="0" smtClean="0">
                <a:ea typeface="ＭＳ Ｐゴシック" pitchFamily="26" charset="-128"/>
              </a:rPr>
              <a:t>.</a:t>
            </a:r>
          </a:p>
          <a:p>
            <a:pPr lvl="3">
              <a:spcBef>
                <a:spcPts val="738"/>
              </a:spcBef>
            </a:pPr>
            <a:r>
              <a:rPr lang="fr-FR" sz="2100" dirty="0" smtClean="0">
                <a:ea typeface="ＭＳ Ｐゴシック" pitchFamily="26" charset="-128"/>
              </a:rPr>
              <a:t>A </a:t>
            </a:r>
            <a:r>
              <a:rPr lang="fr-FR" sz="2100" dirty="0">
                <a:ea typeface="ＭＳ Ｐゴシック" pitchFamily="26" charset="-128"/>
              </a:rPr>
              <a:t>cet effet, les sociétés astreintes à publier des comptes consolidés désignent au moins deux commissaires aux comptes</a:t>
            </a:r>
            <a:r>
              <a:rPr lang="fr-FR" sz="2100" dirty="0" smtClean="0">
                <a:ea typeface="ＭＳ Ｐゴシック" pitchFamily="26" charset="-128"/>
              </a:rPr>
              <a:t>.</a:t>
            </a:r>
          </a:p>
          <a:p>
            <a:pPr lvl="3">
              <a:spcBef>
                <a:spcPts val="738"/>
              </a:spcBef>
            </a:pPr>
            <a:r>
              <a:rPr lang="fr-FR" sz="2100" dirty="0" smtClean="0">
                <a:ea typeface="ＭＳ Ｐゴシック" pitchFamily="26" charset="-128"/>
              </a:rPr>
              <a:t>Les </a:t>
            </a:r>
            <a:r>
              <a:rPr lang="fr-FR" sz="2100" dirty="0">
                <a:ea typeface="ＭＳ Ｐゴシック" pitchFamily="26" charset="-128"/>
              </a:rPr>
              <a:t>comptes consolidés doivent être tenus à la disposition des commissaires aux comptes un mois au moins avant la convocation de l'assemblée statuant sur les comptes (C. com., art. R. 232-1, al. 1er).</a:t>
            </a:r>
          </a:p>
          <a:p>
            <a:pPr marL="0" indent="0">
              <a:buNone/>
            </a:pPr>
            <a:endParaRPr lang="fr-FR" dirty="0" smtClean="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La notion de groupe</a:t>
            </a:r>
          </a:p>
        </p:txBody>
      </p:sp>
      <p:sp>
        <p:nvSpPr>
          <p:cNvPr id="7" name="Espace réservé du contenu 6"/>
          <p:cNvSpPr>
            <a:spLocks noGrp="1"/>
          </p:cNvSpPr>
          <p:nvPr>
            <p:ph idx="1"/>
          </p:nvPr>
        </p:nvSpPr>
        <p:spPr/>
        <p:txBody>
          <a:bodyPr/>
          <a:lstStyle/>
          <a:p>
            <a:r>
              <a:rPr lang="fr-FR" dirty="0" smtClean="0"/>
              <a:t>Loi n° 2009-1255 du 19 octobre 2009 tendant à favoriser l'accès au crédit des PME</a:t>
            </a:r>
          </a:p>
          <a:p>
            <a:r>
              <a:rPr lang="fr-FR" dirty="0" smtClean="0"/>
              <a:t>Loi n° 2010-788 du 12 juillet 2010 portant engagement national pour l'environnement dite </a:t>
            </a:r>
            <a:r>
              <a:rPr lang="fr-FR" i="1" dirty="0" smtClean="0"/>
              <a:t>« Loi Grenelle II » </a:t>
            </a:r>
            <a:r>
              <a:rPr lang="fr-FR" dirty="0" smtClean="0"/>
              <a:t>ou </a:t>
            </a:r>
            <a:r>
              <a:rPr lang="fr-FR" i="1" dirty="0" smtClean="0"/>
              <a:t>« Loi ENE »</a:t>
            </a:r>
          </a:p>
          <a:p>
            <a:r>
              <a:rPr lang="fr-FR" dirty="0" smtClean="0"/>
              <a:t>Loi n° 2010-1249 du 22 octobre 2010 de régulation bancaire et financière</a:t>
            </a:r>
          </a:p>
          <a:p>
            <a:r>
              <a:rPr lang="fr-FR" dirty="0" smtClean="0"/>
              <a:t>Loi n° 2011-525 du 17 mai 2011 de simplification et d'amélioration de la qualité du droit dite </a:t>
            </a:r>
            <a:r>
              <a:rPr lang="fr-FR" i="1" dirty="0" smtClean="0"/>
              <a:t>« loi </a:t>
            </a:r>
            <a:r>
              <a:rPr lang="fr-FR" i="1" dirty="0" err="1" smtClean="0"/>
              <a:t>Warsmann</a:t>
            </a:r>
            <a:r>
              <a:rPr lang="fr-FR" i="1" dirty="0" smtClean="0"/>
              <a:t> I »</a:t>
            </a:r>
          </a:p>
          <a:p>
            <a:r>
              <a:rPr lang="fr-FR" dirty="0" smtClean="0"/>
              <a:t>Loi n° 2012-387 du 22 mars 2012 relative à la simplification du droit et à l'allégement des démarches administratives dite </a:t>
            </a:r>
            <a:r>
              <a:rPr lang="fr-FR" i="1" dirty="0" smtClean="0"/>
              <a:t>« loi </a:t>
            </a:r>
            <a:r>
              <a:rPr lang="fr-FR" i="1" dirty="0" err="1" smtClean="0"/>
              <a:t>Warsmann</a:t>
            </a:r>
            <a:r>
              <a:rPr lang="fr-FR" i="1" dirty="0" smtClean="0"/>
              <a:t> II »</a:t>
            </a:r>
            <a:endParaRPr lang="fr-FR"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S’appliquent alors au contrôle des comptes consolidés les règles régissant le contrôle des comptes annuels, sauf disposition légale contraire. </a:t>
            </a:r>
          </a:p>
          <a:p>
            <a:pPr lvl="3">
              <a:spcBef>
                <a:spcPts val="738"/>
              </a:spcBef>
            </a:pPr>
            <a:r>
              <a:rPr lang="fr-FR" sz="2100" dirty="0" smtClean="0">
                <a:ea typeface="ＭＳ Ｐゴシック" pitchFamily="26" charset="-128"/>
              </a:rPr>
              <a:t>Les </a:t>
            </a:r>
            <a:r>
              <a:rPr lang="fr-FR" sz="2100" dirty="0">
                <a:ea typeface="ＭＳ Ｐゴシック" pitchFamily="26" charset="-128"/>
              </a:rPr>
              <a:t>commissaires peuvent s'appuyer sur les travaux des commissaires aux comptes ou des professionnels de la comptabilité réalisés dans les entreprises situées dans le périmètre de consolidation.</a:t>
            </a:r>
          </a:p>
          <a:p>
            <a:pPr lvl="3">
              <a:spcBef>
                <a:spcPts val="738"/>
              </a:spcBef>
            </a:pPr>
            <a:r>
              <a:rPr lang="fr-FR" sz="2100" dirty="0" smtClean="0">
                <a:ea typeface="ＭＳ Ｐゴシック" pitchFamily="26" charset="-128"/>
              </a:rPr>
              <a:t>Après </a:t>
            </a:r>
            <a:r>
              <a:rPr lang="fr-FR" sz="2100" dirty="0">
                <a:ea typeface="ＭＳ Ｐゴシック" pitchFamily="26" charset="-128"/>
              </a:rPr>
              <a:t>avoir procédé à ces diligences, les commissaires aux comptes formulent une opinion sur les comptes consolidés.</a:t>
            </a:r>
          </a:p>
          <a:p>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associés</a:t>
            </a:r>
            <a:endParaRPr lang="fr-FR" dirty="0"/>
          </a:p>
        </p:txBody>
      </p:sp>
      <p:sp>
        <p:nvSpPr>
          <p:cNvPr id="7" name="Espace réservé du contenu 6"/>
          <p:cNvSpPr>
            <a:spLocks noGrp="1"/>
          </p:cNvSpPr>
          <p:nvPr>
            <p:ph idx="1"/>
          </p:nvPr>
        </p:nvSpPr>
        <p:spPr/>
        <p:txBody>
          <a:bodyPr/>
          <a:lstStyle/>
          <a:p>
            <a:pPr lvl="3"/>
            <a:r>
              <a:rPr lang="fr-FR" sz="2100" dirty="0" smtClean="0"/>
              <a:t>Trois situations sont envisageables en vertu de l’article R. 823-7 du Code de commerce :</a:t>
            </a:r>
          </a:p>
          <a:p>
            <a:pPr lvl="4"/>
            <a:r>
              <a:rPr lang="fr-FR" sz="1800" dirty="0" smtClean="0"/>
              <a:t>soit les commissaires aux comptes certifient que les comptes consolidés sont réguliers et sincères et qu'ils donnent une image fidèle </a:t>
            </a:r>
          </a:p>
          <a:p>
            <a:pPr lvl="4"/>
            <a:r>
              <a:rPr lang="fr-FR" sz="1800" dirty="0" smtClean="0"/>
              <a:t>soit les commissaires aux comptes assortissent la certification de réserves </a:t>
            </a:r>
          </a:p>
          <a:p>
            <a:pPr lvl="4"/>
            <a:r>
              <a:rPr lang="fr-FR" sz="1800" dirty="0" smtClean="0"/>
              <a:t>soit les commissaires aux comptes refusent la certification des comptes.</a:t>
            </a:r>
          </a:p>
          <a:p>
            <a:pPr lvl="0"/>
            <a:endParaRPr lang="fr-FR" dirty="0" smtClean="0"/>
          </a:p>
          <a:p>
            <a:pPr lvl="3"/>
            <a:r>
              <a:rPr lang="fr-FR" sz="2100" dirty="0" smtClean="0"/>
              <a:t>Dans ce dernier cas, ils n'engagent pas leur responsabilité lorsque le refus est légitime (</a:t>
            </a:r>
            <a:r>
              <a:rPr lang="fr-FR" sz="2100" dirty="0" err="1" smtClean="0"/>
              <a:t>Cass</a:t>
            </a:r>
            <a:r>
              <a:rPr lang="fr-FR" sz="2100" dirty="0" smtClean="0"/>
              <a:t>. com., 18 févr. 2014, n° 12-29.075).</a:t>
            </a:r>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2">
              <a:spcBef>
                <a:spcPts val="738"/>
              </a:spcBef>
            </a:pPr>
            <a:r>
              <a:rPr lang="fr-FR" sz="2200" i="1" dirty="0">
                <a:ea typeface="ＭＳ Ｐゴシック" pitchFamily="26" charset="-128"/>
              </a:rPr>
              <a:t>Obligations de droit international</a:t>
            </a:r>
          </a:p>
          <a:p>
            <a:pPr marL="1071563" lvl="2" indent="0">
              <a:spcBef>
                <a:spcPts val="738"/>
              </a:spcBef>
              <a:buNone/>
            </a:pPr>
            <a:r>
              <a:rPr lang="fr-FR" sz="2200" dirty="0" smtClean="0">
                <a:ea typeface="ＭＳ Ｐゴシック" pitchFamily="26" charset="-128"/>
              </a:rPr>
              <a:t>Pour </a:t>
            </a:r>
            <a:r>
              <a:rPr lang="fr-FR" sz="2200" dirty="0">
                <a:ea typeface="ＭＳ Ｐゴシック" pitchFamily="26" charset="-128"/>
              </a:rPr>
              <a:t>rappel, seules sont tenues de se conformer aux normes comptables internationales (IFRS) les sociétés dont les titres sont admis aux négociations sur un marché réglementé et qui établissent des comptes consolidés. </a:t>
            </a:r>
          </a:p>
          <a:p>
            <a:pPr lvl="2" indent="0">
              <a:spcBef>
                <a:spcPts val="738"/>
              </a:spcBef>
              <a:buNone/>
            </a:pPr>
            <a:r>
              <a:rPr lang="fr-FR" sz="2200" dirty="0" smtClean="0">
                <a:ea typeface="ＭＳ Ｐゴシック" pitchFamily="26" charset="-128"/>
              </a:rPr>
              <a:t>Pour </a:t>
            </a:r>
            <a:r>
              <a:rPr lang="fr-FR" sz="2200" dirty="0">
                <a:ea typeface="ＭＳ Ｐゴシック" pitchFamily="26" charset="-128"/>
              </a:rPr>
              <a:t>les autres sociétés, l'application de ces normes est facultative. </a:t>
            </a:r>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2">
              <a:spcBef>
                <a:spcPts val="738"/>
              </a:spcBef>
            </a:pPr>
            <a:r>
              <a:rPr lang="fr-FR" sz="2200" u="sng" dirty="0">
                <a:ea typeface="ＭＳ Ｐゴシック" pitchFamily="26" charset="-128"/>
              </a:rPr>
              <a:t>Obligations comptables relatives à la publicité de ces comptes consolidés </a:t>
            </a:r>
          </a:p>
          <a:p>
            <a:pPr lvl="3">
              <a:spcBef>
                <a:spcPts val="738"/>
              </a:spcBef>
            </a:pPr>
            <a:r>
              <a:rPr lang="fr-FR" sz="2000" dirty="0" smtClean="0">
                <a:ea typeface="ＭＳ Ｐゴシック" pitchFamily="26" charset="-128"/>
              </a:rPr>
              <a:t>La </a:t>
            </a:r>
            <a:r>
              <a:rPr lang="fr-FR" sz="2000" dirty="0">
                <a:ea typeface="ＭＳ Ｐゴシック" pitchFamily="26" charset="-128"/>
              </a:rPr>
              <a:t>loi impose aux sociétés en nom collectif et sociétés en commandite simple répondant à certains critères, aux SARL et aux sociétés par actions de déposer au greffe du tribunal de commerce ou du tribunal de grande instance statuant commercialement leurs comptes annuels et, le cas échéant, leurs comptes consolidés..</a:t>
            </a:r>
          </a:p>
          <a:p>
            <a:pPr lvl="3">
              <a:spcBef>
                <a:spcPts val="738"/>
              </a:spcBef>
            </a:pPr>
            <a:r>
              <a:rPr lang="fr-FR" sz="2000" dirty="0" smtClean="0">
                <a:ea typeface="ＭＳ Ｐゴシック" pitchFamily="26" charset="-128"/>
              </a:rPr>
              <a:t>Une </a:t>
            </a:r>
            <a:r>
              <a:rPr lang="fr-FR" sz="2000" dirty="0">
                <a:ea typeface="ＭＳ Ｐゴシック" pitchFamily="26" charset="-128"/>
              </a:rPr>
              <a:t>société ne peut faire valoir qu'elle fait partie d'un groupe de sociétés pour éviter de publier ses comptes. Il n’existe pas de fait justificatif. </a:t>
            </a:r>
          </a:p>
          <a:p>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associés</a:t>
            </a:r>
            <a:endParaRPr lang="fr-FR" dirty="0"/>
          </a:p>
        </p:txBody>
      </p:sp>
      <p:sp>
        <p:nvSpPr>
          <p:cNvPr id="7" name="Espace réservé du contenu 6"/>
          <p:cNvSpPr>
            <a:spLocks noGrp="1"/>
          </p:cNvSpPr>
          <p:nvPr>
            <p:ph idx="1"/>
          </p:nvPr>
        </p:nvSpPr>
        <p:spPr/>
        <p:txBody>
          <a:bodyPr/>
          <a:lstStyle/>
          <a:p>
            <a:pPr lvl="3"/>
            <a:r>
              <a:rPr lang="fr-FR" sz="2000" dirty="0" smtClean="0"/>
              <a:t>Les sociétés commerciales autres que les sociétés par actions cotées ne sont plus tenues de déposer au greffe leur rapport de gestion (L. n° 2012-387, 22 mars 2012).</a:t>
            </a:r>
          </a:p>
          <a:p>
            <a:pPr lvl="3"/>
            <a:r>
              <a:rPr lang="fr-FR" sz="2000" dirty="0" smtClean="0"/>
              <a:t>Les sociétés établissant des comptes consolidés demeurent soumises à l'obligation de déposer le rapport de gestion du groupe. </a:t>
            </a:r>
          </a:p>
          <a:p>
            <a:pPr lvl="3"/>
            <a:r>
              <a:rPr lang="fr-FR" sz="2000" dirty="0" smtClean="0"/>
              <a:t>Il en résulte que, lorsque le rapport sur la gestion du groupe est inclus dans le rapport de gestion, la dispense de dépôt du rapport de gestion ne peut pas s'appliquer.</a:t>
            </a:r>
          </a:p>
          <a:p>
            <a:pPr lvl="3"/>
            <a:r>
              <a:rPr lang="fr-FR" sz="2000" dirty="0">
                <a:ea typeface="ＭＳ Ｐゴシック" pitchFamily="26" charset="-128"/>
              </a:rPr>
              <a:t>Le non-dépôt produit des conséquences</a:t>
            </a:r>
            <a:r>
              <a:rPr lang="fr-FR" sz="2000" dirty="0" smtClean="0">
                <a:ea typeface="ＭＳ Ｐゴシック" pitchFamily="26" charset="-128"/>
              </a:rPr>
              <a:t>.</a:t>
            </a:r>
          </a:p>
          <a:p>
            <a:pPr lvl="3"/>
            <a:r>
              <a:rPr lang="fr-FR" sz="2000" dirty="0">
                <a:ea typeface="ＭＳ Ｐゴシック" pitchFamily="26" charset="-128"/>
              </a:rPr>
              <a:t>D’une part, en cas de non-dépôt dans les délais, le président du tribunal de commerce peut adresser au dirigeant de la société tenue au dépôt des comptes, une injonction de le faire à bref délai sous astreinte (C. com., art. L. 611-2, II, al. 1). </a:t>
            </a:r>
          </a:p>
          <a:p>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3">
              <a:spcBef>
                <a:spcPts val="738"/>
              </a:spcBef>
            </a:pPr>
            <a:r>
              <a:rPr lang="fr-FR" sz="2000" dirty="0" smtClean="0">
                <a:ea typeface="ＭＳ Ｐゴシック" pitchFamily="26" charset="-128"/>
              </a:rPr>
              <a:t>Si </a:t>
            </a:r>
            <a:r>
              <a:rPr lang="fr-FR" sz="2000" dirty="0">
                <a:ea typeface="ＭＳ Ｐゴシック" pitchFamily="26" charset="-128"/>
              </a:rPr>
              <a:t>cette injonction n'est pas suivie d'effet, le président peut déclencher une procédure d'alerte (C. com., art. L. 611-2, II, al. 2</a:t>
            </a:r>
            <a:r>
              <a:rPr lang="fr-FR" sz="2000" dirty="0" smtClean="0">
                <a:ea typeface="ＭＳ Ｐゴシック" pitchFamily="26" charset="-128"/>
              </a:rPr>
              <a:t>).</a:t>
            </a:r>
          </a:p>
          <a:p>
            <a:pPr lvl="3">
              <a:spcBef>
                <a:spcPts val="738"/>
              </a:spcBef>
            </a:pPr>
            <a:r>
              <a:rPr lang="fr-FR" sz="2000" dirty="0">
                <a:ea typeface="ＭＳ Ｐゴシック" pitchFamily="26" charset="-128"/>
              </a:rPr>
              <a:t>D’autre part, le défaut de dépôt des comptes au greffe du tribunal de commerce est puni pénalement (C. com., art. R. 247-3). Il constitue une contravention de 5e classe. </a:t>
            </a:r>
          </a:p>
          <a:p>
            <a:pPr lvl="3">
              <a:spcBef>
                <a:spcPts val="738"/>
              </a:spcBef>
            </a:pPr>
            <a:r>
              <a:rPr lang="fr-FR" sz="2000" dirty="0">
                <a:ea typeface="ＭＳ Ｐゴシック" pitchFamily="26" charset="-128"/>
              </a:rPr>
              <a:t>La peine prévue est une amende de 1 500 euros, qui peut être portée jusqu'à </a:t>
            </a:r>
            <a:r>
              <a:rPr lang="fr-FR" sz="2000" dirty="0" smtClean="0">
                <a:ea typeface="ＭＳ Ｐゴシック" pitchFamily="26" charset="-128"/>
              </a:rPr>
              <a:t>3000 </a:t>
            </a:r>
            <a:r>
              <a:rPr lang="fr-FR" sz="2000" dirty="0">
                <a:ea typeface="ＭＳ Ｐゴシック" pitchFamily="26" charset="-128"/>
              </a:rPr>
              <a:t>euros en cas de récidive (C. com., art. R. 247-3). </a:t>
            </a:r>
            <a:endParaRPr lang="fr-FR" sz="2000" dirty="0" smtClean="0">
              <a:ea typeface="ＭＳ Ｐゴシック" pitchFamily="26" charset="-128"/>
            </a:endParaRPr>
          </a:p>
          <a:p>
            <a:pPr lvl="3">
              <a:spcBef>
                <a:spcPts val="738"/>
              </a:spcBef>
            </a:pPr>
            <a:r>
              <a:rPr lang="fr-FR" sz="1800" dirty="0">
                <a:ea typeface="ＭＳ Ｐゴシック" pitchFamily="26" charset="-128"/>
              </a:rPr>
              <a:t>Pour les sociétés dont les actions sont admises à la négociation sur un marché réglementé, des règles spécifiques s’appliquent.</a:t>
            </a:r>
          </a:p>
          <a:p>
            <a:pPr lvl="3">
              <a:spcBef>
                <a:spcPts val="738"/>
              </a:spcBef>
            </a:pPr>
            <a:r>
              <a:rPr lang="fr-FR" sz="1800" dirty="0">
                <a:ea typeface="ＭＳ Ｐゴシック" pitchFamily="26" charset="-128"/>
              </a:rPr>
              <a:t>En cas de diffusion d'informations inexactes, l’article L. 465-2, alinéa 2 du Code monétaire et financier prévoit un emprisonnement de deux ans et amende de </a:t>
            </a:r>
            <a:r>
              <a:rPr lang="fr-FR" sz="1800" dirty="0" smtClean="0">
                <a:ea typeface="ＭＳ Ｐゴシック" pitchFamily="26" charset="-128"/>
              </a:rPr>
              <a:t/>
            </a:r>
            <a:br>
              <a:rPr lang="fr-FR" sz="1800" dirty="0" smtClean="0">
                <a:ea typeface="ＭＳ Ｐゴシック" pitchFamily="26" charset="-128"/>
              </a:rPr>
            </a:br>
            <a:r>
              <a:rPr lang="fr-FR" sz="1800" dirty="0" smtClean="0">
                <a:ea typeface="ＭＳ Ｐゴシック" pitchFamily="26" charset="-128"/>
              </a:rPr>
              <a:t>1</a:t>
            </a:r>
            <a:r>
              <a:rPr lang="fr-FR" sz="1800" dirty="0">
                <a:ea typeface="ＭＳ Ｐゴシック" pitchFamily="26" charset="-128"/>
              </a:rPr>
              <a:t> 500 000 euros. </a:t>
            </a:r>
            <a:endParaRPr lang="fr-F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associés</a:t>
            </a:r>
            <a:endParaRPr lang="fr-FR" dirty="0"/>
          </a:p>
        </p:txBody>
      </p:sp>
      <p:sp>
        <p:nvSpPr>
          <p:cNvPr id="7" name="Espace réservé du contenu 6"/>
          <p:cNvSpPr>
            <a:spLocks noGrp="1"/>
          </p:cNvSpPr>
          <p:nvPr>
            <p:ph idx="1"/>
          </p:nvPr>
        </p:nvSpPr>
        <p:spPr/>
        <p:txBody>
          <a:bodyPr/>
          <a:lstStyle/>
          <a:p>
            <a:r>
              <a:rPr lang="fr-FR" sz="2600" dirty="0" smtClean="0"/>
              <a:t>La protection des minoritaires </a:t>
            </a:r>
          </a:p>
          <a:p>
            <a:pPr lvl="1"/>
            <a:r>
              <a:rPr lang="fr-FR" sz="2400" b="1" dirty="0" smtClean="0"/>
              <a:t>Le contrôle du respect de l’égalité entre actionnaires</a:t>
            </a:r>
          </a:p>
          <a:p>
            <a:pPr lvl="2"/>
            <a:r>
              <a:rPr lang="fr-FR" sz="2200" dirty="0" smtClean="0"/>
              <a:t>Dans un groupe de sociétés, le contrôle du respect de l’égalité des actionnaires ou associés est particulièrement complexe en raison des différentes relations. </a:t>
            </a:r>
          </a:p>
          <a:p>
            <a:pPr lvl="2"/>
            <a:r>
              <a:rPr lang="fr-FR" sz="2200" dirty="0" smtClean="0"/>
              <a:t>Il appartient au commissaire aux comptes de « s'assurer du respect de l'égalité entre actionnaires » (C. com., art. L. 823-11) tout au long de sa mission permanente de vérification des valeurs et des documents comptables de la société. </a:t>
            </a:r>
          </a:p>
          <a:p>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2">
              <a:spcBef>
                <a:spcPts val="738"/>
              </a:spcBef>
            </a:pPr>
            <a:r>
              <a:rPr lang="fr-FR" sz="2200" dirty="0">
                <a:ea typeface="ＭＳ Ｐゴシック" pitchFamily="26" charset="-128"/>
              </a:rPr>
              <a:t>Les actionnaires ou associés lésés peuvent toujours se prévaloir de l’abus de majorité.</a:t>
            </a:r>
          </a:p>
          <a:p>
            <a:pPr lvl="2">
              <a:spcBef>
                <a:spcPts val="738"/>
              </a:spcBef>
            </a:pPr>
            <a:r>
              <a:rPr lang="fr-FR" sz="2200" dirty="0" smtClean="0">
                <a:ea typeface="ＭＳ Ｐゴシック" pitchFamily="26" charset="-128"/>
              </a:rPr>
              <a:t>Il </a:t>
            </a:r>
            <a:r>
              <a:rPr lang="fr-FR" sz="2200" dirty="0">
                <a:ea typeface="ＭＳ Ｐゴシック" pitchFamily="26" charset="-128"/>
              </a:rPr>
              <a:t>faut que le vote ait été contraire à l’intérêt social et ait été émis dans l’unique dessein de favoriser les membres de la majorité au détriment des autres actionnaires ou associés.</a:t>
            </a:r>
          </a:p>
          <a:p>
            <a:pPr lvl="2">
              <a:spcBef>
                <a:spcPts val="738"/>
              </a:spcBef>
            </a:pPr>
            <a:r>
              <a:rPr lang="fr-FR" sz="2200" dirty="0">
                <a:ea typeface="ＭＳ Ｐゴシック" pitchFamily="26" charset="-128"/>
              </a:rPr>
              <a:t>Si l’action aboutit, les minoritaires pourront obtenir l’annulation des décisions prises. </a:t>
            </a:r>
          </a:p>
          <a:p>
            <a:pPr lvl="2">
              <a:spcBef>
                <a:spcPts val="738"/>
              </a:spcBef>
            </a:pPr>
            <a:r>
              <a:rPr lang="fr-FR" sz="2200" dirty="0">
                <a:ea typeface="ＭＳ Ｐゴシック" pitchFamily="26" charset="-128"/>
              </a:rPr>
              <a:t>Ils peuvent également obtenir en référé des mesures d’urgence si la société ne prend pas de décisions pour remédier à la situation. </a:t>
            </a:r>
          </a:p>
          <a:p>
            <a:pPr lvl="2">
              <a:spcBef>
                <a:spcPts val="738"/>
              </a:spcBef>
            </a:pPr>
            <a:r>
              <a:rPr lang="fr-FR" sz="2200" dirty="0">
                <a:ea typeface="ＭＳ Ｐゴシック" pitchFamily="26" charset="-128"/>
              </a:rPr>
              <a:t>Enfin, ils peuvent aussi obtenir des dommages-intérêts à condition d’assigner l’actionnaire ou associé majoritaire.</a:t>
            </a:r>
          </a:p>
          <a:p>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associés</a:t>
            </a:r>
            <a:endParaRPr lang="fr-FR" dirty="0"/>
          </a:p>
        </p:txBody>
      </p:sp>
      <p:sp>
        <p:nvSpPr>
          <p:cNvPr id="7" name="Espace réservé du contenu 6"/>
          <p:cNvSpPr>
            <a:spLocks noGrp="1"/>
          </p:cNvSpPr>
          <p:nvPr>
            <p:ph idx="1"/>
          </p:nvPr>
        </p:nvSpPr>
        <p:spPr/>
        <p:txBody>
          <a:bodyPr/>
          <a:lstStyle/>
          <a:p>
            <a:pPr lvl="2"/>
            <a:r>
              <a:rPr lang="fr-FR" sz="2200" dirty="0" smtClean="0"/>
              <a:t>En présence d’un groupe de sociétés, le contrôle des actes ou opérations d’une société avec les autres sociétés du groupe doivent être analysées dans leur ensemble et dans leur succession pour déceler l’existence d’une rupture d'égalité. </a:t>
            </a:r>
          </a:p>
          <a:p>
            <a:pPr lvl="2"/>
            <a:r>
              <a:rPr lang="fr-FR" sz="2200" dirty="0" smtClean="0"/>
              <a:t>Toutefois, la jurisprudence admet l’existence d’un fait justificatif tiré de l’intérêt du groupe lorsque certaines conditions soient remplies (</a:t>
            </a:r>
            <a:r>
              <a:rPr lang="fr-FR" sz="2200" dirty="0" err="1" smtClean="0"/>
              <a:t>Cass</a:t>
            </a:r>
            <a:r>
              <a:rPr lang="fr-FR" sz="2200" dirty="0" smtClean="0"/>
              <a:t>. </a:t>
            </a:r>
            <a:r>
              <a:rPr lang="fr-FR" sz="2200" dirty="0" err="1" smtClean="0"/>
              <a:t>crim</a:t>
            </a:r>
            <a:r>
              <a:rPr lang="fr-FR" sz="2200" dirty="0" smtClean="0"/>
              <a:t>., 4 févr. 1985, Bull. </a:t>
            </a:r>
            <a:r>
              <a:rPr lang="fr-FR" sz="2200" dirty="0" err="1" smtClean="0"/>
              <a:t>crim</a:t>
            </a:r>
            <a:r>
              <a:rPr lang="fr-FR" sz="2200" dirty="0" smtClean="0"/>
              <a:t>. 1985, n° 54 (</a:t>
            </a:r>
            <a:r>
              <a:rPr lang="fr-FR" sz="2200" dirty="0" err="1" smtClean="0"/>
              <a:t>Rozenblum</a:t>
            </a:r>
            <a:r>
              <a:rPr lang="fr-FR" sz="2200" dirty="0" smtClean="0"/>
              <a:t>). </a:t>
            </a:r>
          </a:p>
          <a:p>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associés</a:t>
            </a:r>
            <a:endParaRPr lang="fr-FR" dirty="0"/>
          </a:p>
        </p:txBody>
      </p:sp>
      <p:sp>
        <p:nvSpPr>
          <p:cNvPr id="7" name="Espace réservé du contenu 6"/>
          <p:cNvSpPr>
            <a:spLocks noGrp="1"/>
          </p:cNvSpPr>
          <p:nvPr>
            <p:ph idx="1"/>
          </p:nvPr>
        </p:nvSpPr>
        <p:spPr/>
        <p:txBody>
          <a:bodyPr/>
          <a:lstStyle/>
          <a:p>
            <a:pPr lvl="1"/>
            <a:r>
              <a:rPr lang="fr-FR" sz="2400" b="1" dirty="0" smtClean="0"/>
              <a:t>L'expertise de gestion</a:t>
            </a:r>
          </a:p>
          <a:p>
            <a:pPr lvl="2">
              <a:spcBef>
                <a:spcPts val="738"/>
              </a:spcBef>
            </a:pPr>
            <a:r>
              <a:rPr lang="fr-FR" sz="2200" dirty="0" smtClean="0">
                <a:ea typeface="ＭＳ Ｐゴシック" pitchFamily="26" charset="-128"/>
              </a:rPr>
              <a:t>La </a:t>
            </a:r>
            <a:r>
              <a:rPr lang="fr-FR" sz="2200" dirty="0">
                <a:ea typeface="ＭＳ Ｐゴシック" pitchFamily="26" charset="-128"/>
              </a:rPr>
              <a:t>loi reconnaît aux minoritaires le droit de demander une expertise de gestion.</a:t>
            </a:r>
          </a:p>
          <a:p>
            <a:pPr lvl="2">
              <a:spcBef>
                <a:spcPts val="738"/>
              </a:spcBef>
            </a:pPr>
            <a:r>
              <a:rPr lang="fr-FR" sz="2200" dirty="0" smtClean="0">
                <a:ea typeface="ＭＳ Ｐゴシック" pitchFamily="26" charset="-128"/>
              </a:rPr>
              <a:t>Deux </a:t>
            </a:r>
            <a:r>
              <a:rPr lang="fr-FR" sz="2200" dirty="0">
                <a:ea typeface="ＭＳ Ｐゴシック" pitchFamily="26" charset="-128"/>
              </a:rPr>
              <a:t>voies sont offertes : </a:t>
            </a:r>
          </a:p>
          <a:p>
            <a:pPr lvl="3">
              <a:spcBef>
                <a:spcPts val="738"/>
              </a:spcBef>
            </a:pPr>
            <a:r>
              <a:rPr lang="fr-FR" sz="2000" dirty="0" smtClean="0">
                <a:ea typeface="ＭＳ Ｐゴシック" pitchFamily="26" charset="-128"/>
              </a:rPr>
              <a:t>l’expertise </a:t>
            </a:r>
            <a:r>
              <a:rPr lang="fr-FR" sz="2000" dirty="0">
                <a:ea typeface="ＭＳ Ｐゴシック" pitchFamily="26" charset="-128"/>
              </a:rPr>
              <a:t>du Code de procédure civile (article 145 du CPC) </a:t>
            </a:r>
          </a:p>
          <a:p>
            <a:pPr lvl="3">
              <a:spcBef>
                <a:spcPts val="738"/>
              </a:spcBef>
            </a:pPr>
            <a:r>
              <a:rPr lang="fr-FR" sz="2000" dirty="0" smtClean="0">
                <a:ea typeface="ＭＳ Ｐゴシック" pitchFamily="26" charset="-128"/>
              </a:rPr>
              <a:t>l'expertise </a:t>
            </a:r>
            <a:r>
              <a:rPr lang="fr-FR" sz="2000" dirty="0">
                <a:ea typeface="ＭＳ Ｐゴシック" pitchFamily="26" charset="-128"/>
              </a:rPr>
              <a:t>du Code de commerce</a:t>
            </a:r>
            <a:r>
              <a:rPr lang="fr-FR" sz="2000" dirty="0" smtClean="0">
                <a:ea typeface="ＭＳ Ｐゴシック" pitchFamily="26" charset="-128"/>
              </a:rPr>
              <a:t>.</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La notion de groupe</a:t>
            </a:r>
          </a:p>
        </p:txBody>
      </p:sp>
      <p:sp>
        <p:nvSpPr>
          <p:cNvPr id="7" name="Espace réservé du contenu 6"/>
          <p:cNvSpPr>
            <a:spLocks noGrp="1"/>
          </p:cNvSpPr>
          <p:nvPr>
            <p:ph idx="1"/>
          </p:nvPr>
        </p:nvSpPr>
        <p:spPr/>
        <p:txBody>
          <a:bodyPr/>
          <a:lstStyle/>
          <a:p>
            <a:r>
              <a:rPr lang="fr-FR" dirty="0"/>
              <a:t>Au travers ce panorama non exhaustif des textes régissant le groupe de sociétés, l’on constate effectivement qu’il n’existe aucune volonté des pouvoirs publics  d’appréhender le groupe de façon globale alors que le phénomène du groupe existe. </a:t>
            </a:r>
          </a:p>
          <a:p>
            <a:pPr marL="0" indent="0">
              <a:buNone/>
            </a:pPr>
            <a:endParaRPr lang="fr-FR" dirty="0"/>
          </a:p>
          <a:p>
            <a:r>
              <a:rPr lang="fr-FR" dirty="0"/>
              <a:t>Dès lors, il apparaît nécessaire de définir ce qu'est le groupe de sociétés.</a:t>
            </a:r>
          </a:p>
          <a:p>
            <a:endParaRPr lang="fr-FR" dirty="0" smtClean="0"/>
          </a:p>
          <a:p>
            <a:pPr lvl="0"/>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relations intra-groupe</a:t>
            </a:r>
            <a:endParaRPr lang="fr-FR" dirty="0"/>
          </a:p>
        </p:txBody>
      </p:sp>
      <p:sp>
        <p:nvSpPr>
          <p:cNvPr id="7" name="Espace réservé du contenu 6"/>
          <p:cNvSpPr>
            <a:spLocks noGrp="1"/>
          </p:cNvSpPr>
          <p:nvPr>
            <p:ph idx="1"/>
          </p:nvPr>
        </p:nvSpPr>
        <p:spPr/>
        <p:txBody>
          <a:bodyPr/>
          <a:lstStyle/>
          <a:p>
            <a:r>
              <a:rPr lang="fr-FR" dirty="0" smtClean="0"/>
              <a:t>Les conventions dans les groupes </a:t>
            </a:r>
          </a:p>
          <a:p>
            <a:pPr lvl="1"/>
            <a:r>
              <a:rPr lang="fr-FR" sz="2400" b="1" dirty="0" smtClean="0"/>
              <a:t>Les principales conventions conclues au sein d'un groupe de sociétés portent sur cinq types d'opérations : </a:t>
            </a:r>
          </a:p>
          <a:p>
            <a:pPr lvl="2"/>
            <a:r>
              <a:rPr lang="fr-FR" sz="2200" dirty="0" smtClean="0"/>
              <a:t>les prêts de personnel </a:t>
            </a:r>
          </a:p>
          <a:p>
            <a:pPr lvl="2"/>
            <a:r>
              <a:rPr lang="fr-FR" sz="2200" dirty="0" smtClean="0"/>
              <a:t>les services généraux (juridique, informatique, comptable…) </a:t>
            </a:r>
          </a:p>
          <a:p>
            <a:pPr lvl="2"/>
            <a:r>
              <a:rPr lang="fr-FR" sz="2200" dirty="0" smtClean="0"/>
              <a:t>les locations d'immeubles ou de matériels 	</a:t>
            </a:r>
          </a:p>
          <a:p>
            <a:pPr lvl="2"/>
            <a:r>
              <a:rPr lang="fr-FR" sz="2200" dirty="0" smtClean="0"/>
              <a:t>les sous-traitances industrielles ou commerciales </a:t>
            </a:r>
          </a:p>
          <a:p>
            <a:pPr lvl="2"/>
            <a:r>
              <a:rPr lang="fr-FR" sz="2200" dirty="0" smtClean="0"/>
              <a:t>les services financiers (emprunts, abandons de créance).</a:t>
            </a:r>
            <a:endParaRPr lang="fr-FR" sz="22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relations intra-groupe</a:t>
            </a:r>
            <a:endParaRPr lang="fr-FR" dirty="0"/>
          </a:p>
        </p:txBody>
      </p:sp>
      <p:sp>
        <p:nvSpPr>
          <p:cNvPr id="7" name="Espace réservé du contenu 6"/>
          <p:cNvSpPr>
            <a:spLocks noGrp="1"/>
          </p:cNvSpPr>
          <p:nvPr>
            <p:ph idx="1"/>
          </p:nvPr>
        </p:nvSpPr>
        <p:spPr/>
        <p:txBody>
          <a:bodyPr/>
          <a:lstStyle/>
          <a:p>
            <a:pPr lvl="1"/>
            <a:r>
              <a:rPr lang="fr-FR" sz="2400" b="1" dirty="0" smtClean="0"/>
              <a:t>Garantie donnée par une société commerciale pour garantir la dette d’une autre société du groupe</a:t>
            </a:r>
          </a:p>
          <a:p>
            <a:pPr lvl="2">
              <a:spcBef>
                <a:spcPts val="738"/>
              </a:spcBef>
            </a:pPr>
            <a:r>
              <a:rPr lang="fr-FR" sz="2200" dirty="0" smtClean="0">
                <a:ea typeface="ＭＳ Ｐゴシック" pitchFamily="26" charset="-128"/>
              </a:rPr>
              <a:t>En </a:t>
            </a:r>
            <a:r>
              <a:rPr lang="fr-FR" sz="2200" dirty="0">
                <a:ea typeface="ＭＳ Ｐゴシック" pitchFamily="26" charset="-128"/>
              </a:rPr>
              <a:t>présence d’un cautionnement donné par une société commerciale, des dispositions spécifiques s’appliquent. </a:t>
            </a:r>
          </a:p>
          <a:p>
            <a:pPr lvl="2">
              <a:spcBef>
                <a:spcPts val="738"/>
              </a:spcBef>
            </a:pPr>
            <a:r>
              <a:rPr lang="fr-FR" sz="2200" dirty="0">
                <a:ea typeface="ＭＳ Ｐゴシック" pitchFamily="26" charset="-128"/>
              </a:rPr>
              <a:t>D’une part, il faut rappeler que les garanties accordées par une SA doivent faire l'objet d'une autorisation, selon le cas, du conseil d'administration ou du conseil de surveillance. </a:t>
            </a:r>
          </a:p>
          <a:p>
            <a:pPr lvl="2">
              <a:spcBef>
                <a:spcPts val="738"/>
              </a:spcBef>
            </a:pPr>
            <a:r>
              <a:rPr lang="fr-FR" sz="2200" dirty="0">
                <a:ea typeface="ＭＳ Ｐゴシック" pitchFamily="26" charset="-128"/>
              </a:rPr>
              <a:t>D’autre part, il convient de rappeler qu’il est interdit pour une société opérationnelle constituée sous la forme d’une SA de consentir une sûreté en vue de l'achat de ses propres actions par la société holding. </a:t>
            </a:r>
          </a:p>
          <a:p>
            <a:endParaRPr lang="fr-F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relations intra-groupe</a:t>
            </a:r>
            <a:endParaRPr lang="fr-FR" dirty="0"/>
          </a:p>
        </p:txBody>
      </p:sp>
      <p:sp>
        <p:nvSpPr>
          <p:cNvPr id="7" name="Espace réservé du contenu 6"/>
          <p:cNvSpPr>
            <a:spLocks noGrp="1"/>
          </p:cNvSpPr>
          <p:nvPr>
            <p:ph idx="1"/>
          </p:nvPr>
        </p:nvSpPr>
        <p:spPr/>
        <p:txBody>
          <a:bodyPr/>
          <a:lstStyle/>
          <a:p>
            <a:r>
              <a:rPr lang="fr-FR" sz="2600" dirty="0" smtClean="0"/>
              <a:t>Les opérations de restructuration du groupe </a:t>
            </a:r>
          </a:p>
          <a:p>
            <a:pPr lvl="1"/>
            <a:r>
              <a:rPr lang="fr-FR" sz="2400" b="1" dirty="0" smtClean="0"/>
              <a:t>Actualités</a:t>
            </a:r>
          </a:p>
          <a:p>
            <a:pPr lvl="2"/>
            <a:r>
              <a:rPr lang="fr-FR" sz="2200" dirty="0" smtClean="0"/>
              <a:t>Constitution d’EURL en cascade</a:t>
            </a:r>
          </a:p>
          <a:p>
            <a:pPr lvl="3"/>
            <a:r>
              <a:rPr lang="fr-FR" sz="2000" dirty="0" smtClean="0"/>
              <a:t>Il y a lieu d’évoquer la possibilité, depuis l’ordonnance du 31 juillet 2014, pour une SARL à associé unique d'être associée d'une autre SARL à associé unique. </a:t>
            </a:r>
          </a:p>
          <a:p>
            <a:pPr lvl="3"/>
            <a:r>
              <a:rPr lang="fr-FR" sz="2000" dirty="0" smtClean="0"/>
              <a:t>L'article L. 223-5 du Code de commerce est abrogé.</a:t>
            </a:r>
            <a:endParaRPr lang="fr-FR" sz="2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relations intra-groupe</a:t>
            </a:r>
            <a:endParaRPr lang="fr-FR" dirty="0"/>
          </a:p>
        </p:txBody>
      </p:sp>
      <p:sp>
        <p:nvSpPr>
          <p:cNvPr id="7" name="Espace réservé du contenu 6"/>
          <p:cNvSpPr>
            <a:spLocks noGrp="1"/>
          </p:cNvSpPr>
          <p:nvPr>
            <p:ph idx="1"/>
          </p:nvPr>
        </p:nvSpPr>
        <p:spPr/>
        <p:txBody>
          <a:bodyPr/>
          <a:lstStyle/>
          <a:p>
            <a:pPr lvl="2">
              <a:spcBef>
                <a:spcPts val="738"/>
              </a:spcBef>
            </a:pPr>
            <a:r>
              <a:rPr lang="fr-FR" sz="2200" dirty="0" smtClean="0">
                <a:ea typeface="ＭＳ Ｐゴシック" pitchFamily="26" charset="-128"/>
              </a:rPr>
              <a:t>Apport </a:t>
            </a:r>
            <a:r>
              <a:rPr lang="fr-FR" sz="2200" dirty="0">
                <a:ea typeface="ＭＳ Ｐゴシック" pitchFamily="26" charset="-128"/>
              </a:rPr>
              <a:t>partiel d’actif </a:t>
            </a:r>
            <a:endParaRPr lang="fr-FR" sz="2200" dirty="0" smtClean="0"/>
          </a:p>
          <a:p>
            <a:pPr lvl="3">
              <a:spcBef>
                <a:spcPts val="738"/>
              </a:spcBef>
            </a:pPr>
            <a:r>
              <a:rPr lang="fr-FR" sz="2000" dirty="0">
                <a:ea typeface="ＭＳ Ｐゴシック" pitchFamily="26" charset="-128"/>
              </a:rPr>
              <a:t>La procédure des apports partiels d'actifs soumis au régime des scissions n’est plus réservée aux opérations réalisées entre sociétés anonymes ou entre SARL. </a:t>
            </a:r>
          </a:p>
          <a:p>
            <a:pPr lvl="3">
              <a:spcBef>
                <a:spcPts val="738"/>
              </a:spcBef>
            </a:pPr>
            <a:r>
              <a:rPr lang="fr-FR" sz="2000" dirty="0">
                <a:ea typeface="ＭＳ Ｐゴシック" pitchFamily="26" charset="-128"/>
              </a:rPr>
              <a:t>Elle est désormais ouverte à toutes les sociétés commerciales, que la société soit l'apporteuse ou la bénéficiaire (C. com., art. L. 236-6-1).</a:t>
            </a:r>
          </a:p>
          <a:p>
            <a:pPr lvl="3">
              <a:spcBef>
                <a:spcPts val="738"/>
              </a:spcBef>
            </a:pPr>
            <a:r>
              <a:rPr lang="fr-FR" sz="2000" dirty="0">
                <a:ea typeface="ＭＳ Ｐゴシック" pitchFamily="26" charset="-128"/>
              </a:rPr>
              <a:t>Sur les effets de cet apport partiel soumis au régime des scissions et notamment la transmission des dettes, la société apporteuse reste, sauf dérogation prévue à l'article L. 236-1 du Code de commerce (stipulation contraire), solidairement obligée avec la société bénéficiaire au paiement des dettes transmises à cette dernière.  </a:t>
            </a:r>
          </a:p>
          <a:p>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Les relations intra-groupe</a:t>
            </a:r>
            <a:endParaRPr lang="fr-FR" dirty="0"/>
          </a:p>
        </p:txBody>
      </p:sp>
      <p:sp>
        <p:nvSpPr>
          <p:cNvPr id="7" name="Espace réservé du contenu 6"/>
          <p:cNvSpPr>
            <a:spLocks noGrp="1"/>
          </p:cNvSpPr>
          <p:nvPr>
            <p:ph idx="1"/>
          </p:nvPr>
        </p:nvSpPr>
        <p:spPr/>
        <p:txBody>
          <a:bodyPr/>
          <a:lstStyle/>
          <a:p>
            <a:pPr lvl="2"/>
            <a:r>
              <a:rPr lang="fr-FR" sz="2200" dirty="0" smtClean="0"/>
              <a:t>Fusion </a:t>
            </a:r>
          </a:p>
          <a:p>
            <a:pPr lvl="3"/>
            <a:r>
              <a:rPr lang="fr-FR" sz="2000" dirty="0" smtClean="0"/>
              <a:t>Deux décisions peuvent être citées. </a:t>
            </a:r>
          </a:p>
          <a:p>
            <a:pPr lvl="3"/>
            <a:r>
              <a:rPr lang="fr-FR" sz="2000" dirty="0" smtClean="0"/>
              <a:t>D’une part, la première s’intéresse aux effets de la fusion sur la transmission des engagements pris par la société absorbée. </a:t>
            </a:r>
          </a:p>
          <a:p>
            <a:pPr lvl="3"/>
            <a:r>
              <a:rPr lang="fr-FR" sz="2000" dirty="0" smtClean="0"/>
              <a:t>En cas d'absorption d'une société ayant souscrit un engagement de sous-caution, la société absorbante est tenue d'exécuter cet engagement dans les termes de celui-ci (</a:t>
            </a:r>
            <a:r>
              <a:rPr lang="fr-FR" sz="2000" dirty="0" err="1" smtClean="0"/>
              <a:t>Cass</a:t>
            </a:r>
            <a:r>
              <a:rPr lang="fr-FR" sz="2000" dirty="0" smtClean="0"/>
              <a:t>. com.,7 janvier 2014, n° 12-20204). Le sujet est peu connu car, en cas de fusion, la question porte plus souvent sur le sort du cautionnement.</a:t>
            </a:r>
          </a:p>
          <a:p>
            <a:pPr lvl="3"/>
            <a:r>
              <a:rPr lang="fr-FR" sz="2000" dirty="0" smtClean="0"/>
              <a:t>D’autre part, la société absorbante ne peut se voir reprocher les infractions commises par la société absorbée (</a:t>
            </a:r>
            <a:r>
              <a:rPr lang="fr-FR" sz="2000" dirty="0" err="1" smtClean="0"/>
              <a:t>Cass</a:t>
            </a:r>
            <a:r>
              <a:rPr lang="fr-FR" sz="2000" dirty="0" smtClean="0"/>
              <a:t>. </a:t>
            </a:r>
            <a:r>
              <a:rPr lang="fr-FR" sz="2000" dirty="0" err="1" smtClean="0"/>
              <a:t>crim</a:t>
            </a:r>
            <a:r>
              <a:rPr lang="fr-FR" sz="2000" dirty="0" smtClean="0"/>
              <a:t>., 23 avr. 2013, n° 12-83.244). </a:t>
            </a:r>
            <a:endParaRPr lang="fr-FR" sz="2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relations intra-groupe</a:t>
            </a:r>
            <a:endParaRPr lang="fr-FR" dirty="0"/>
          </a:p>
        </p:txBody>
      </p:sp>
      <p:sp>
        <p:nvSpPr>
          <p:cNvPr id="7" name="Espace réservé du contenu 6"/>
          <p:cNvSpPr>
            <a:spLocks noGrp="1"/>
          </p:cNvSpPr>
          <p:nvPr>
            <p:ph idx="1"/>
          </p:nvPr>
        </p:nvSpPr>
        <p:spPr/>
        <p:txBody>
          <a:bodyPr/>
          <a:lstStyle/>
          <a:p>
            <a:pPr lvl="1"/>
            <a:r>
              <a:rPr lang="fr-FR" sz="2400" b="1" dirty="0" smtClean="0"/>
              <a:t>Difficultés engendrées par certaines opérations  </a:t>
            </a:r>
          </a:p>
          <a:p>
            <a:pPr lvl="2">
              <a:spcBef>
                <a:spcPts val="738"/>
              </a:spcBef>
            </a:pPr>
            <a:r>
              <a:rPr lang="fr-FR" sz="2200" dirty="0" smtClean="0">
                <a:ea typeface="ＭＳ Ｐゴシック" pitchFamily="26" charset="-128"/>
              </a:rPr>
              <a:t>Dissolution-confusion ou TUP</a:t>
            </a:r>
            <a:endParaRPr lang="fr-FR" sz="2200" dirty="0" smtClean="0"/>
          </a:p>
          <a:p>
            <a:pPr lvl="3">
              <a:spcBef>
                <a:spcPts val="738"/>
              </a:spcBef>
            </a:pPr>
            <a:r>
              <a:rPr lang="fr-FR" sz="2000" dirty="0">
                <a:ea typeface="ＭＳ Ｐゴシック" pitchFamily="26" charset="-128"/>
              </a:rPr>
              <a:t>Elle est régie par l'article 1844-5 du Code civil</a:t>
            </a:r>
            <a:r>
              <a:rPr lang="fr-FR" sz="2000" dirty="0" smtClean="0">
                <a:ea typeface="ＭＳ Ｐゴシック" pitchFamily="26" charset="-128"/>
              </a:rPr>
              <a:t>.</a:t>
            </a:r>
            <a:endParaRPr lang="fr-FR" sz="2000" dirty="0">
              <a:ea typeface="ＭＳ Ｐゴシック" pitchFamily="26" charset="-128"/>
            </a:endParaRPr>
          </a:p>
          <a:p>
            <a:pPr lvl="3">
              <a:spcBef>
                <a:spcPts val="738"/>
              </a:spcBef>
            </a:pPr>
            <a:r>
              <a:rPr lang="fr-FR" sz="2000" dirty="0" smtClean="0">
                <a:ea typeface="ＭＳ Ｐゴシック" pitchFamily="26" charset="-128"/>
              </a:rPr>
              <a:t>La </a:t>
            </a:r>
            <a:r>
              <a:rPr lang="fr-FR" sz="2000" dirty="0">
                <a:ea typeface="ＭＳ Ｐゴシック" pitchFamily="26" charset="-128"/>
              </a:rPr>
              <a:t>dissolution d'une filiale à 100 % par confusion des patrimoines suppose la réunion de toutes les parts sociales en une seule main. </a:t>
            </a:r>
          </a:p>
          <a:p>
            <a:pPr lvl="3">
              <a:spcBef>
                <a:spcPts val="738"/>
              </a:spcBef>
            </a:pPr>
            <a:r>
              <a:rPr lang="fr-FR" sz="2000" dirty="0">
                <a:ea typeface="ＭＳ Ｐゴシック" pitchFamily="26" charset="-128"/>
              </a:rPr>
              <a:t>Le texte ne prévoit pas de procédure particulière pour réaliser une telle opération</a:t>
            </a:r>
            <a:r>
              <a:rPr lang="fr-FR" sz="2000" dirty="0" smtClean="0">
                <a:ea typeface="ＭＳ Ｐゴシック" pitchFamily="26" charset="-128"/>
              </a:rPr>
              <a:t>.</a:t>
            </a:r>
            <a:endParaRPr lang="fr-F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relations intra-groupe</a:t>
            </a:r>
            <a:endParaRPr lang="fr-FR" dirty="0"/>
          </a:p>
        </p:txBody>
      </p:sp>
      <p:sp>
        <p:nvSpPr>
          <p:cNvPr id="7" name="Espace réservé du contenu 6"/>
          <p:cNvSpPr>
            <a:spLocks noGrp="1"/>
          </p:cNvSpPr>
          <p:nvPr>
            <p:ph idx="1"/>
          </p:nvPr>
        </p:nvSpPr>
        <p:spPr/>
        <p:txBody>
          <a:bodyPr/>
          <a:lstStyle/>
          <a:p>
            <a:pPr lvl="2">
              <a:spcBef>
                <a:spcPts val="738"/>
              </a:spcBef>
            </a:pPr>
            <a:r>
              <a:rPr lang="fr-FR" sz="2200" dirty="0" smtClean="0">
                <a:ea typeface="ＭＳ Ｐゴシック" pitchFamily="26" charset="-128"/>
              </a:rPr>
              <a:t>Fusion simplifiée</a:t>
            </a:r>
            <a:endParaRPr lang="fr-FR" sz="2200" dirty="0" smtClean="0"/>
          </a:p>
          <a:p>
            <a:pPr lvl="3">
              <a:spcBef>
                <a:spcPts val="738"/>
              </a:spcBef>
            </a:pPr>
            <a:r>
              <a:rPr lang="fr-FR" sz="2000" dirty="0">
                <a:ea typeface="ＭＳ Ｐゴシック" pitchFamily="26" charset="-128"/>
              </a:rPr>
              <a:t>Elle est régie par l'article L 236-11 du Code de commerce. Le texte s’applique à une opération de fusion entre SA où le capital de la société absorbée est détenu à 100 % par la société absorbante depuis le dépôt du traité de projet au greffe du tribunal de commerce jusqu'à la réalisation de la fusion. </a:t>
            </a:r>
          </a:p>
          <a:p>
            <a:pPr lvl="3">
              <a:spcBef>
                <a:spcPts val="738"/>
              </a:spcBef>
            </a:pPr>
            <a:r>
              <a:rPr lang="fr-FR" sz="2000" dirty="0">
                <a:ea typeface="ＭＳ Ｐゴシック" pitchFamily="26" charset="-128"/>
              </a:rPr>
              <a:t>Le régime s’applique, sous certaines réserves, à l'absorption d'une filiale à 90 % (C. Com., art. L 26-11-1).</a:t>
            </a:r>
          </a:p>
          <a:p>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relations intra-groupe</a:t>
            </a:r>
            <a:endParaRPr lang="fr-FR" dirty="0"/>
          </a:p>
        </p:txBody>
      </p:sp>
      <p:sp>
        <p:nvSpPr>
          <p:cNvPr id="7" name="Espace réservé du contenu 6"/>
          <p:cNvSpPr>
            <a:spLocks noGrp="1"/>
          </p:cNvSpPr>
          <p:nvPr>
            <p:ph idx="1"/>
          </p:nvPr>
        </p:nvSpPr>
        <p:spPr/>
        <p:txBody>
          <a:bodyPr/>
          <a:lstStyle/>
          <a:p>
            <a:pPr lvl="3">
              <a:spcBef>
                <a:spcPts val="738"/>
              </a:spcBef>
            </a:pPr>
            <a:r>
              <a:rPr lang="fr-FR" sz="2000" dirty="0"/>
              <a:t>Le </a:t>
            </a:r>
            <a:r>
              <a:rPr lang="fr-FR" sz="2000" dirty="0">
                <a:ea typeface="ＭＳ Ｐゴシック" pitchFamily="26" charset="-128"/>
              </a:rPr>
              <a:t>régime de cette fusion a connu deux modifications.</a:t>
            </a:r>
          </a:p>
          <a:p>
            <a:pPr lvl="3">
              <a:spcBef>
                <a:spcPts val="738"/>
              </a:spcBef>
            </a:pPr>
            <a:r>
              <a:rPr lang="fr-FR" sz="2000" dirty="0" smtClean="0">
                <a:ea typeface="ＭＳ Ｐゴシック" pitchFamily="26" charset="-128"/>
              </a:rPr>
              <a:t>D’une </a:t>
            </a:r>
            <a:r>
              <a:rPr lang="fr-FR" sz="2000" dirty="0">
                <a:ea typeface="ＭＳ Ｐゴシック" pitchFamily="26" charset="-128"/>
              </a:rPr>
              <a:t>part, il est prévu que la décision de fusion ne nécessite plus la réunion des assemblées générales des sociétés fusionnant. </a:t>
            </a:r>
          </a:p>
          <a:p>
            <a:pPr marL="1343025" lvl="3" indent="0">
              <a:spcBef>
                <a:spcPts val="738"/>
              </a:spcBef>
              <a:buNone/>
              <a:tabLst>
                <a:tab pos="1071563" algn="l"/>
              </a:tabLst>
            </a:pPr>
            <a:r>
              <a:rPr lang="fr-FR" sz="2000" dirty="0" smtClean="0">
                <a:ea typeface="ＭＳ Ｐゴシック" pitchFamily="26" charset="-128"/>
              </a:rPr>
              <a:t>A </a:t>
            </a:r>
            <a:r>
              <a:rPr lang="fr-FR" sz="2000" dirty="0">
                <a:ea typeface="ＭＳ Ｐゴシック" pitchFamily="26" charset="-128"/>
              </a:rPr>
              <a:t>ce principe, existe une exception lorsqu’un ou plusieurs actionnaires </a:t>
            </a:r>
            <a:r>
              <a:rPr lang="fr-FR" sz="2000" dirty="0" smtClean="0">
                <a:ea typeface="ＭＳ Ｐゴシック" pitchFamily="26" charset="-128"/>
              </a:rPr>
              <a:t>réunissant </a:t>
            </a:r>
            <a:r>
              <a:rPr lang="fr-FR" sz="2000" dirty="0">
                <a:ea typeface="ＭＳ Ｐゴシック" pitchFamily="26" charset="-128"/>
              </a:rPr>
              <a:t>au moins 5 % du capital social demandent en justice la désignation </a:t>
            </a:r>
            <a:r>
              <a:rPr lang="fr-FR" sz="2000" dirty="0" smtClean="0">
                <a:ea typeface="ＭＳ Ｐゴシック" pitchFamily="26" charset="-128"/>
              </a:rPr>
              <a:t>d'un </a:t>
            </a:r>
            <a:r>
              <a:rPr lang="fr-FR" sz="2000" dirty="0">
                <a:ea typeface="ＭＳ Ｐゴシック" pitchFamily="26" charset="-128"/>
              </a:rPr>
              <a:t>mandataire aux fins de convoquer l'assemblée pour qu'elle statue sur </a:t>
            </a:r>
            <a:r>
              <a:rPr lang="fr-FR" sz="2000" dirty="0" smtClean="0">
                <a:ea typeface="ＭＳ Ｐゴシック" pitchFamily="26" charset="-128"/>
              </a:rPr>
              <a:t>l'opération</a:t>
            </a:r>
            <a:r>
              <a:rPr lang="fr-FR" sz="2000" dirty="0">
                <a:ea typeface="ＭＳ Ｐゴシック" pitchFamily="26" charset="-128"/>
              </a:rPr>
              <a:t>.</a:t>
            </a:r>
          </a:p>
          <a:p>
            <a:pPr lvl="3">
              <a:spcBef>
                <a:spcPts val="738"/>
              </a:spcBef>
            </a:pPr>
            <a:r>
              <a:rPr lang="fr-FR" sz="2000" dirty="0" smtClean="0">
                <a:ea typeface="ＭＳ Ｐゴシック" pitchFamily="26" charset="-128"/>
              </a:rPr>
              <a:t>D’autre </a:t>
            </a:r>
            <a:r>
              <a:rPr lang="fr-FR" sz="2000" dirty="0">
                <a:ea typeface="ＭＳ Ｐゴシック" pitchFamily="26" charset="-128"/>
              </a:rPr>
              <a:t>part, n’est plus exigé le rapport du conseil d’administration ou du directoire des sociétés fusionnant aux actionnaires ni celui du commissaire à la fusion.</a:t>
            </a:r>
          </a:p>
          <a:p>
            <a:endParaRPr lang="fr-FR" dirty="0" smtClean="0"/>
          </a:p>
          <a:p>
            <a:endParaRPr lang="fr-F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61713" y="4158843"/>
            <a:ext cx="9039774" cy="2059295"/>
          </a:xfrm>
        </p:spPr>
        <p:txBody>
          <a:bodyPr/>
          <a:lstStyle/>
          <a:p>
            <a:r>
              <a:rPr lang="fr-FR" dirty="0" smtClean="0"/>
              <a:t>Le </a:t>
            </a:r>
            <a:r>
              <a:rPr lang="fr-FR" dirty="0"/>
              <a:t>groupe en difficulté</a:t>
            </a:r>
          </a:p>
          <a:p>
            <a:endParaRPr lang="fr-FR" dirty="0"/>
          </a:p>
        </p:txBody>
      </p:sp>
      <p:sp>
        <p:nvSpPr>
          <p:cNvPr id="3" name="Titre 2"/>
          <p:cNvSpPr>
            <a:spLocks noGrp="1"/>
          </p:cNvSpPr>
          <p:nvPr>
            <p:ph type="title"/>
          </p:nvPr>
        </p:nvSpPr>
        <p:spPr/>
        <p:txBody>
          <a:bodyPr/>
          <a:lstStyle/>
          <a:p>
            <a:r>
              <a:rPr lang="fr-FR" dirty="0" smtClean="0"/>
              <a:t> </a:t>
            </a:r>
            <a:br>
              <a:rPr lang="fr-FR" dirty="0" smtClean="0"/>
            </a:br>
            <a:r>
              <a:rPr lang="fr-FR" dirty="0" smtClean="0"/>
              <a:t>LES RESPONSABILITES AU SEIN DU GROUPE</a:t>
            </a:r>
            <a:endParaRPr lang="fr-F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 Le groupe en difficulté</a:t>
            </a:r>
            <a:endParaRPr lang="fr-FR" dirty="0"/>
          </a:p>
        </p:txBody>
      </p:sp>
      <p:sp>
        <p:nvSpPr>
          <p:cNvPr id="7" name="Espace réservé du contenu 6"/>
          <p:cNvSpPr>
            <a:spLocks noGrp="1"/>
          </p:cNvSpPr>
          <p:nvPr>
            <p:ph idx="1"/>
          </p:nvPr>
        </p:nvSpPr>
        <p:spPr/>
        <p:txBody>
          <a:bodyPr/>
          <a:lstStyle/>
          <a:p>
            <a:pPr lvl="1"/>
            <a:r>
              <a:rPr lang="fr-FR" sz="2400" dirty="0"/>
              <a:t>Seront évoquées les responsabilités du groupe au travers un panorama du droit des entreprises en </a:t>
            </a:r>
            <a:r>
              <a:rPr lang="fr-FR" sz="2400" dirty="0" smtClean="0"/>
              <a:t>difficulté, </a:t>
            </a:r>
            <a:r>
              <a:rPr lang="fr-FR" sz="2400" dirty="0"/>
              <a:t>établi au regard de l’actualité en la matière. </a:t>
            </a:r>
          </a:p>
          <a:p>
            <a:pPr lvl="1"/>
            <a:r>
              <a:rPr lang="fr-FR" sz="2400" dirty="0"/>
              <a:t>A cet égard, il y a lieu de signaler une première nouveauté apportée par l’ordonnance du 12 mars 2014, qui réforme le droit des entreprises en difficultés. </a:t>
            </a:r>
          </a:p>
          <a:p>
            <a:pPr lvl="1"/>
            <a:r>
              <a:rPr lang="fr-FR" sz="2400" dirty="0"/>
              <a:t>Il s’agit de la modification de l'article L. 662-2, qui s’applique aux procédures amiables et préventives, qui peut intéresser les groupes. </a:t>
            </a:r>
          </a:p>
          <a:p>
            <a:pPr lvl="1"/>
            <a:r>
              <a:rPr lang="fr-FR" sz="2400" dirty="0" smtClean="0"/>
              <a:t>Le </a:t>
            </a:r>
            <a:r>
              <a:rPr lang="fr-FR" sz="2400" dirty="0"/>
              <a:t>nouveau texte établit une nouvelle dérogation à la compétence territoriale du tribunal</a:t>
            </a:r>
            <a:r>
              <a:rPr lang="fr-FR" sz="2400" dirty="0" smtClean="0"/>
              <a:t>.</a:t>
            </a:r>
            <a:endParaRPr lang="fr-F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La notion de groupe</a:t>
            </a:r>
            <a:endParaRPr lang="fr-FR" dirty="0"/>
          </a:p>
        </p:txBody>
      </p:sp>
      <p:sp>
        <p:nvSpPr>
          <p:cNvPr id="7" name="Espace réservé du contenu 6"/>
          <p:cNvSpPr>
            <a:spLocks noGrp="1"/>
          </p:cNvSpPr>
          <p:nvPr>
            <p:ph idx="1"/>
          </p:nvPr>
        </p:nvSpPr>
        <p:spPr/>
        <p:txBody>
          <a:bodyPr/>
          <a:lstStyle/>
          <a:p>
            <a:r>
              <a:rPr lang="fr-FR" dirty="0" smtClean="0"/>
              <a:t>Le groupe de sociétés est défini souvent négativement.</a:t>
            </a:r>
          </a:p>
          <a:p>
            <a:endParaRPr lang="fr-FR" dirty="0" smtClean="0"/>
          </a:p>
          <a:p>
            <a:r>
              <a:rPr lang="fr-FR" dirty="0" smtClean="0"/>
              <a:t>Il n’est d’abord pas une entreprise car il ne constitue pas forcément une unité économique et financière ou une unité économique et sociale (UES). </a:t>
            </a:r>
          </a:p>
          <a:p>
            <a:endParaRPr lang="fr-FR" dirty="0" smtClean="0"/>
          </a:p>
          <a:p>
            <a:r>
              <a:rPr lang="fr-FR" dirty="0" smtClean="0"/>
              <a:t>Il n’est pas non plus une société créée de fait.</a:t>
            </a:r>
          </a:p>
          <a:p>
            <a:endParaRPr lang="fr-FR" dirty="0" smtClean="0"/>
          </a:p>
          <a:p>
            <a:r>
              <a:rPr lang="fr-FR" dirty="0" smtClean="0"/>
              <a:t>Enfin, il ne se confond pas avec le groupe juridiquement défini par l’article L. 2331-1 du Code du travail.</a:t>
            </a:r>
          </a:p>
          <a:p>
            <a:pPr lvl="0"/>
            <a:endParaRPr lang="fr-F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 groupe en difficulté</a:t>
            </a:r>
            <a:endParaRPr lang="fr-FR" dirty="0"/>
          </a:p>
        </p:txBody>
      </p:sp>
      <p:sp>
        <p:nvSpPr>
          <p:cNvPr id="7" name="Espace réservé du contenu 6"/>
          <p:cNvSpPr>
            <a:spLocks noGrp="1"/>
          </p:cNvSpPr>
          <p:nvPr>
            <p:ph idx="1"/>
          </p:nvPr>
        </p:nvSpPr>
        <p:spPr/>
        <p:txBody>
          <a:bodyPr/>
          <a:lstStyle/>
          <a:p>
            <a:r>
              <a:rPr lang="fr-FR" sz="2600" dirty="0" smtClean="0"/>
              <a:t>Les mesures préventives </a:t>
            </a:r>
            <a:r>
              <a:rPr lang="fr-FR" dirty="0" smtClean="0"/>
              <a:t> </a:t>
            </a:r>
          </a:p>
          <a:p>
            <a:pPr lvl="1"/>
            <a:r>
              <a:rPr lang="fr-FR" dirty="0" smtClean="0"/>
              <a:t>On ne reviendra pas sur les mesures préventives liées à l’injonction de dépôt des comptes notamment consolidés. </a:t>
            </a:r>
          </a:p>
          <a:p>
            <a:pPr lvl="1"/>
            <a:r>
              <a:rPr lang="fr-FR" dirty="0" smtClean="0"/>
              <a:t>Pour mémoire, la loi n° 2010-1249 du 22 octobre 2010 avait institué la procédure de sauvegarde financière accélérée et organisé la pratique du plan de sauvegarde préparé hors procédure (</a:t>
            </a:r>
            <a:r>
              <a:rPr lang="fr-FR" dirty="0" err="1" smtClean="0"/>
              <a:t>prepackaged</a:t>
            </a:r>
            <a:r>
              <a:rPr lang="fr-FR" dirty="0" smtClean="0"/>
              <a:t> plan). </a:t>
            </a:r>
          </a:p>
          <a:p>
            <a:pPr lvl="1"/>
            <a:r>
              <a:rPr lang="fr-FR" dirty="0" smtClean="0"/>
              <a:t>L'ordonnance du 12 mars 2014 étend cette possibilité à la procédure de conciliation en validant la pratique du plan de cession préparé hors procédure.</a:t>
            </a:r>
            <a:endParaRPr lang="fr-F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 groupe en difficulté</a:t>
            </a:r>
            <a:endParaRPr lang="fr-FR" dirty="0"/>
          </a:p>
        </p:txBody>
      </p:sp>
      <p:sp>
        <p:nvSpPr>
          <p:cNvPr id="7" name="Espace réservé du contenu 6"/>
          <p:cNvSpPr>
            <a:spLocks noGrp="1"/>
          </p:cNvSpPr>
          <p:nvPr>
            <p:ph idx="1"/>
          </p:nvPr>
        </p:nvSpPr>
        <p:spPr/>
        <p:txBody>
          <a:bodyPr/>
          <a:lstStyle/>
          <a:p>
            <a:r>
              <a:rPr lang="fr-FR" sz="2600" dirty="0" smtClean="0"/>
              <a:t>Les procédures collectives </a:t>
            </a:r>
          </a:p>
          <a:p>
            <a:pPr lvl="1"/>
            <a:r>
              <a:rPr lang="fr-FR" sz="2400" b="1" dirty="0" smtClean="0"/>
              <a:t>Ouverture des procédures </a:t>
            </a:r>
          </a:p>
          <a:p>
            <a:pPr lvl="2"/>
            <a:r>
              <a:rPr lang="fr-FR" sz="2200" dirty="0" smtClean="0"/>
              <a:t>Conditions d’ouverture des procédures</a:t>
            </a:r>
          </a:p>
          <a:p>
            <a:pPr marL="1079500" lvl="2" indent="0">
              <a:buNone/>
            </a:pPr>
            <a:r>
              <a:rPr lang="fr-FR" sz="2200" u="sng" dirty="0" smtClean="0"/>
              <a:t>Nouveautés concernant les groupes</a:t>
            </a:r>
            <a:r>
              <a:rPr lang="fr-FR" sz="2200" dirty="0" smtClean="0"/>
              <a:t> </a:t>
            </a:r>
          </a:p>
          <a:p>
            <a:pPr lvl="3"/>
            <a:r>
              <a:rPr lang="fr-FR" sz="2000" dirty="0" smtClean="0"/>
              <a:t>Un nouvel article L. 662-8 est créé, qui régit la désignation des organes intervenant dans la procédure collective lorsque plusieurs tribunaux sont saisis de procédures concernant des sociétés contrôlées par la même société ou contrôlant les mêmes sociétés au sens de l'article L. 233-3. </a:t>
            </a:r>
            <a:endParaRPr lang="fr-FR" sz="20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Les sociétés du groupe en difficulté, dont les sièges sociaux peuvent être différents, saisiront chacune le tribunal territorialement compétent. </a:t>
            </a:r>
          </a:p>
          <a:p>
            <a:pPr lvl="3">
              <a:spcBef>
                <a:spcPts val="738"/>
              </a:spcBef>
            </a:pPr>
            <a:r>
              <a:rPr lang="fr-FR" sz="2100" dirty="0" smtClean="0">
                <a:ea typeface="ＭＳ Ｐゴシック" pitchFamily="26" charset="-128"/>
              </a:rPr>
              <a:t>Dans </a:t>
            </a:r>
            <a:r>
              <a:rPr lang="fr-FR" sz="2100" dirty="0">
                <a:ea typeface="ＭＳ Ｐゴシック" pitchFamily="26" charset="-128"/>
              </a:rPr>
              <a:t>cette hypothèse, un administrateur judiciaire et un mandataire judiciaire commun à l'ensemble des procédures pourront être désignés, qui viendront s’ajouter aux organes désignés dans chaque procédure. </a:t>
            </a:r>
          </a:p>
          <a:p>
            <a:endParaRPr lang="fr-FR" dirty="0" smtClean="0"/>
          </a:p>
          <a:p>
            <a:endParaRPr lang="fr-F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marL="1069975" lvl="2" indent="0">
              <a:spcBef>
                <a:spcPts val="738"/>
              </a:spcBef>
              <a:buNone/>
            </a:pPr>
            <a:r>
              <a:rPr lang="fr-FR" sz="2200" u="sng" dirty="0">
                <a:ea typeface="ＭＳ Ｐゴシック" pitchFamily="26" charset="-128"/>
              </a:rPr>
              <a:t>Nouvelles procédures concernant les entités du groupe</a:t>
            </a:r>
          </a:p>
          <a:p>
            <a:pPr lvl="3">
              <a:spcBef>
                <a:spcPts val="738"/>
              </a:spcBef>
            </a:pPr>
            <a:r>
              <a:rPr lang="fr-FR" sz="2000" dirty="0" smtClean="0">
                <a:ea typeface="ＭＳ Ｐゴシック" pitchFamily="26" charset="-128"/>
              </a:rPr>
              <a:t>Une </a:t>
            </a:r>
            <a:r>
              <a:rPr lang="fr-FR" sz="2000" dirty="0">
                <a:ea typeface="ＭＳ Ｐゴシック" pitchFamily="26" charset="-128"/>
              </a:rPr>
              <a:t>nouvelle procédure est mise en place : la sauvegarde accélérée. </a:t>
            </a:r>
          </a:p>
          <a:p>
            <a:pPr lvl="3">
              <a:spcBef>
                <a:spcPts val="738"/>
              </a:spcBef>
            </a:pPr>
            <a:r>
              <a:rPr lang="fr-FR" sz="2000" dirty="0" smtClean="0">
                <a:ea typeface="ＭＳ Ｐゴシック" pitchFamily="26" charset="-128"/>
              </a:rPr>
              <a:t>Cette </a:t>
            </a:r>
            <a:r>
              <a:rPr lang="fr-FR" sz="2000" dirty="0">
                <a:ea typeface="ＭＳ Ｐゴシック" pitchFamily="26" charset="-128"/>
              </a:rPr>
              <a:t>procédure collective est réservée à certains débiteurs, qui doivent remplir les conditions suivantes : </a:t>
            </a:r>
          </a:p>
          <a:p>
            <a:pPr lvl="4">
              <a:spcBef>
                <a:spcPts val="738"/>
              </a:spcBef>
            </a:pPr>
            <a:r>
              <a:rPr lang="fr-FR" sz="1800" dirty="0">
                <a:ea typeface="ＭＳ Ｐゴシック" pitchFamily="26" charset="-128"/>
              </a:rPr>
              <a:t>établir des comptes consolidés conformément à l'article L. 233-16 sinon atteindre certains seuils (nombre de ses salariés supérieur à vingt, montant de son CA supérieur à 3 000 000 euros ou total de bilan supérieur à 1 500 000 euros), et présenter des comptes certifiés par un commissaire aux comptes ou établis par un expert-comptable</a:t>
            </a:r>
          </a:p>
          <a:p>
            <a:endParaRPr lang="fr-F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lvl="4">
              <a:spcBef>
                <a:spcPts val="738"/>
              </a:spcBef>
            </a:pPr>
            <a:r>
              <a:rPr lang="fr-FR" sz="1800" dirty="0" smtClean="0">
                <a:ea typeface="ＭＳ Ｐゴシック" pitchFamily="26" charset="-128"/>
              </a:rPr>
              <a:t>bénéficier </a:t>
            </a:r>
            <a:r>
              <a:rPr lang="fr-FR" sz="1800" dirty="0">
                <a:ea typeface="ＭＳ Ｐゴシック" pitchFamily="26" charset="-128"/>
              </a:rPr>
              <a:t>d'une procédure de conciliation en </a:t>
            </a:r>
            <a:r>
              <a:rPr lang="fr-FR" sz="1800" dirty="0" smtClean="0">
                <a:ea typeface="ＭＳ Ｐゴシック" pitchFamily="26" charset="-128"/>
              </a:rPr>
              <a:t>cours</a:t>
            </a:r>
          </a:p>
          <a:p>
            <a:pPr lvl="4">
              <a:spcBef>
                <a:spcPts val="738"/>
              </a:spcBef>
            </a:pPr>
            <a:r>
              <a:rPr lang="fr-FR" sz="1800" dirty="0" smtClean="0">
                <a:ea typeface="ＭＳ Ｐゴシック" pitchFamily="26" charset="-128"/>
              </a:rPr>
              <a:t>justifier </a:t>
            </a:r>
            <a:r>
              <a:rPr lang="fr-FR" sz="1800" dirty="0">
                <a:ea typeface="ＭＳ Ｐゴシック" pitchFamily="26" charset="-128"/>
              </a:rPr>
              <a:t>d’avoir élaboré un plan tendant à assurer la pérennité de l’entreprise et susceptible de recueillir de la part des créanciers à l’égard de qui la procédure produit effet, un soutien suffisamment large pour rendre vraisemblable son adoption dans des délais très brefs (C. com., art. L. 628-1, al. 1er</a:t>
            </a:r>
            <a:r>
              <a:rPr lang="fr-FR" sz="1800" dirty="0" smtClean="0">
                <a:ea typeface="ＭＳ Ｐゴシック" pitchFamily="26" charset="-128"/>
              </a:rPr>
              <a:t>)</a:t>
            </a:r>
          </a:p>
          <a:p>
            <a:pPr lvl="4">
              <a:spcBef>
                <a:spcPts val="738"/>
              </a:spcBef>
            </a:pPr>
            <a:r>
              <a:rPr lang="fr-FR" sz="1800" dirty="0" smtClean="0">
                <a:ea typeface="ＭＳ Ｐゴシック" pitchFamily="26" charset="-128"/>
              </a:rPr>
              <a:t>ne </a:t>
            </a:r>
            <a:r>
              <a:rPr lang="fr-FR" sz="1800" dirty="0">
                <a:ea typeface="ＭＳ Ｐゴシック" pitchFamily="26" charset="-128"/>
              </a:rPr>
              <a:t>pas être pas en état de cessation. Toutefois, la circonstance que le débiteur soit en cessation des paiements est indifférente à l’ouverture de la sauvegarde accélérée </a:t>
            </a:r>
            <a:r>
              <a:rPr lang="fr-FR" sz="1800" i="1" dirty="0">
                <a:ea typeface="ＭＳ Ｐゴシック" pitchFamily="26" charset="-128"/>
              </a:rPr>
              <a:t>« si cette situation ne précède pas de plus de quarante-cinq jours la date de la demande d’ouverture de la conciliation » (C. com., art. L. 628-1, al. 2).</a:t>
            </a:r>
          </a:p>
          <a:p>
            <a:endParaRPr lang="fr-F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La sauvegarde accélérée est enfermée dans des délais rapides : trois mois pour arrêter le plan (</a:t>
            </a:r>
            <a:r>
              <a:rPr lang="fr-FR" sz="2100" dirty="0">
                <a:ea typeface="ＭＳ Ｐゴシック" pitchFamily="26" charset="-128"/>
                <a:hlinkClick r:id="rId3"/>
              </a:rPr>
              <a:t>C. com., art. L. 628-8</a:t>
            </a:r>
            <a:r>
              <a:rPr lang="fr-FR" sz="2100" dirty="0">
                <a:ea typeface="ＭＳ Ｐゴシック" pitchFamily="26" charset="-128"/>
              </a:rPr>
              <a:t>). </a:t>
            </a:r>
          </a:p>
          <a:p>
            <a:pPr lvl="3">
              <a:spcBef>
                <a:spcPts val="738"/>
              </a:spcBef>
            </a:pPr>
            <a:r>
              <a:rPr lang="fr-FR" sz="2100" dirty="0" smtClean="0">
                <a:ea typeface="ＭＳ Ｐゴシック" pitchFamily="26" charset="-128"/>
              </a:rPr>
              <a:t>Elle </a:t>
            </a:r>
            <a:r>
              <a:rPr lang="fr-FR" sz="2100" dirty="0">
                <a:ea typeface="ＭＳ Ｐゴシック" pitchFamily="26" charset="-128"/>
              </a:rPr>
              <a:t>produit des effets à l'égard de certains créanciers. </a:t>
            </a:r>
          </a:p>
          <a:p>
            <a:pPr lvl="3">
              <a:spcBef>
                <a:spcPts val="738"/>
              </a:spcBef>
            </a:pPr>
            <a:r>
              <a:rPr lang="fr-FR" sz="2100" dirty="0" smtClean="0">
                <a:ea typeface="ＭＳ Ｐゴシック" pitchFamily="26" charset="-128"/>
              </a:rPr>
              <a:t>Ne </a:t>
            </a:r>
            <a:r>
              <a:rPr lang="fr-FR" sz="2100" dirty="0">
                <a:ea typeface="ＭＳ Ｐゴシック" pitchFamily="26" charset="-128"/>
              </a:rPr>
              <a:t>sera pas évoquée ici la nouvelle procédure de rétablissement professionnel proposée par les articles L. 645-1 à L. 645-12 qui ne concerne que l’entrepreneur, personne physique</a:t>
            </a:r>
            <a:r>
              <a:rPr lang="fr-FR" sz="2100" dirty="0" smtClean="0">
                <a:ea typeface="ＭＳ Ｐゴシック" pitchFamily="26" charset="-128"/>
              </a:rPr>
              <a:t>.</a:t>
            </a:r>
            <a:endParaRPr lang="fr-FR" sz="2100" dirty="0">
              <a:ea typeface="ＭＳ Ｐゴシック" pitchFamily="26" charset="-128"/>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Le groupe en difficulté</a:t>
            </a:r>
            <a:endParaRPr lang="fr-FR" dirty="0"/>
          </a:p>
        </p:txBody>
      </p:sp>
      <p:sp>
        <p:nvSpPr>
          <p:cNvPr id="7" name="Espace réservé du contenu 6"/>
          <p:cNvSpPr>
            <a:spLocks noGrp="1"/>
          </p:cNvSpPr>
          <p:nvPr>
            <p:ph idx="1"/>
          </p:nvPr>
        </p:nvSpPr>
        <p:spPr/>
        <p:txBody>
          <a:bodyPr/>
          <a:lstStyle/>
          <a:p>
            <a:pPr lvl="2"/>
            <a:r>
              <a:rPr lang="fr-FR" sz="2200" dirty="0" smtClean="0"/>
              <a:t>Conséquences de l’ouverture des procédures </a:t>
            </a:r>
          </a:p>
          <a:p>
            <a:pPr lvl="3"/>
            <a:r>
              <a:rPr lang="fr-FR" sz="2000" dirty="0" smtClean="0"/>
              <a:t>Libération du capital au sein des entités du groupe</a:t>
            </a:r>
          </a:p>
          <a:p>
            <a:pPr lvl="4"/>
            <a:r>
              <a:rPr lang="fr-FR" sz="1800" dirty="0" smtClean="0"/>
              <a:t>L’article L. 624-20 du Code de commerce prévoit que l'ouverture d'une procédure collective entraîne désormais l'exigibilité de la fraction du capital non libéré. </a:t>
            </a:r>
          </a:p>
          <a:p>
            <a:pPr lvl="4"/>
            <a:r>
              <a:rPr lang="fr-FR" sz="1800" dirty="0" smtClean="0"/>
              <a:t>L'associé ou l’actionnaire défaillant est mis en demeure par le mandataire judiciaire ou le liquidateur de procéder à la libération dans un délai imparti. </a:t>
            </a:r>
          </a:p>
          <a:p>
            <a:endParaRPr lang="fr-F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A défaut, aucune sanction n’est alors prévue. </a:t>
            </a:r>
          </a:p>
          <a:p>
            <a:pPr lvl="3">
              <a:spcBef>
                <a:spcPts val="738"/>
              </a:spcBef>
            </a:pPr>
            <a:r>
              <a:rPr lang="fr-FR" sz="2100" dirty="0" smtClean="0">
                <a:ea typeface="ＭＳ Ｐゴシック" pitchFamily="26" charset="-128"/>
              </a:rPr>
              <a:t>Sans </a:t>
            </a:r>
            <a:r>
              <a:rPr lang="fr-FR" sz="2100" dirty="0">
                <a:ea typeface="ＭＳ Ｐゴシック" pitchFamily="26" charset="-128"/>
              </a:rPr>
              <a:t>doute y </a:t>
            </a:r>
            <a:r>
              <a:rPr lang="fr-FR" sz="2100" dirty="0" err="1">
                <a:ea typeface="ＭＳ Ｐゴシック" pitchFamily="26" charset="-128"/>
              </a:rPr>
              <a:t>a-t-il</a:t>
            </a:r>
            <a:r>
              <a:rPr lang="fr-FR" sz="2100" dirty="0">
                <a:ea typeface="ＭＳ Ｐゴシック" pitchFamily="26" charset="-128"/>
              </a:rPr>
              <a:t> lieu d’appliquer le droit des sociétés in bonis et considérer que les actions non libérées sont privées de droits de vote et le droit aux dividendes est suspendu (C. com., art. L. 228-29).</a:t>
            </a:r>
          </a:p>
          <a:p>
            <a:pPr lvl="3">
              <a:spcBef>
                <a:spcPts val="738"/>
              </a:spcBef>
            </a:pPr>
            <a:r>
              <a:rPr lang="fr-FR" sz="2100" dirty="0" smtClean="0">
                <a:ea typeface="ＭＳ Ｐゴシック" pitchFamily="26" charset="-128"/>
              </a:rPr>
              <a:t>Des </a:t>
            </a:r>
            <a:r>
              <a:rPr lang="fr-FR" sz="2100" dirty="0">
                <a:ea typeface="ＭＳ Ｐゴシック" pitchFamily="26" charset="-128"/>
              </a:rPr>
              <a:t>mesures d'exécution forcée pourraient être exercées.</a:t>
            </a:r>
          </a:p>
          <a:p>
            <a:pPr marL="0" indent="0">
              <a:buNone/>
            </a:pPr>
            <a:endParaRPr lang="fr-FR" dirty="0" smtClean="0"/>
          </a:p>
          <a:p>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lvl="2">
              <a:spcBef>
                <a:spcPts val="738"/>
              </a:spcBef>
            </a:pPr>
            <a:r>
              <a:rPr lang="fr-FR" sz="2200" u="sng" dirty="0">
                <a:ea typeface="ＭＳ Ｐゴシック" pitchFamily="26" charset="-128"/>
              </a:rPr>
              <a:t>Extension de </a:t>
            </a:r>
            <a:r>
              <a:rPr lang="fr-FR" sz="2200" u="sng" dirty="0" smtClean="0">
                <a:ea typeface="ＭＳ Ｐゴシック" pitchFamily="26" charset="-128"/>
              </a:rPr>
              <a:t>procédure</a:t>
            </a:r>
          </a:p>
          <a:p>
            <a:pPr lvl="3">
              <a:spcBef>
                <a:spcPts val="738"/>
              </a:spcBef>
            </a:pPr>
            <a:r>
              <a:rPr lang="fr-FR" sz="2000" dirty="0" smtClean="0">
                <a:ea typeface="ＭＳ Ｐゴシック" pitchFamily="26" charset="-128"/>
              </a:rPr>
              <a:t>L’extension </a:t>
            </a:r>
            <a:r>
              <a:rPr lang="fr-FR" sz="2000" dirty="0">
                <a:ea typeface="ＭＳ Ｐゴシック" pitchFamily="26" charset="-128"/>
              </a:rPr>
              <a:t>peut d’abord être prononcée en cas de fictivité. </a:t>
            </a:r>
          </a:p>
          <a:p>
            <a:pPr lvl="3">
              <a:spcBef>
                <a:spcPts val="738"/>
              </a:spcBef>
            </a:pPr>
            <a:r>
              <a:rPr lang="fr-FR" sz="2000" dirty="0" smtClean="0">
                <a:ea typeface="ＭＳ Ｐゴシック" pitchFamily="26" charset="-128"/>
              </a:rPr>
              <a:t>Elle </a:t>
            </a:r>
            <a:r>
              <a:rPr lang="fr-FR" sz="2000" dirty="0">
                <a:ea typeface="ＭＳ Ｐゴシック" pitchFamily="26" charset="-128"/>
              </a:rPr>
              <a:t>peut être prononcée aussi en cas de confusion de patrimoine, soit :</a:t>
            </a:r>
          </a:p>
          <a:p>
            <a:pPr lvl="4">
              <a:spcBef>
                <a:spcPts val="738"/>
              </a:spcBef>
            </a:pPr>
            <a:r>
              <a:rPr lang="fr-FR" sz="1800" dirty="0">
                <a:ea typeface="ＭＳ Ｐゴシック" pitchFamily="26" charset="-128"/>
              </a:rPr>
              <a:t>lorsqu’il existe une imbrication des éléments d’actif et de passif des personnes impliquées, au point qu’il devient impossible de savoir ce que doit et possède chacune d’elles.</a:t>
            </a:r>
          </a:p>
          <a:p>
            <a:pPr lvl="4">
              <a:spcBef>
                <a:spcPts val="738"/>
              </a:spcBef>
            </a:pPr>
            <a:r>
              <a:rPr lang="fr-FR" sz="1800" dirty="0">
                <a:ea typeface="ＭＳ Ｐゴシック" pitchFamily="26" charset="-128"/>
              </a:rPr>
              <a:t>en présence de « flux financiers anormaux » ou de « relations financières anormales » entre les personnes impliquées dans la confusion de patrimoines.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groupe en difficulté</a:t>
            </a:r>
            <a:endParaRPr lang="fr-FR" dirty="0"/>
          </a:p>
        </p:txBody>
      </p:sp>
      <p:sp>
        <p:nvSpPr>
          <p:cNvPr id="7" name="Espace réservé du contenu 6"/>
          <p:cNvSpPr>
            <a:spLocks noGrp="1"/>
          </p:cNvSpPr>
          <p:nvPr>
            <p:ph idx="1"/>
          </p:nvPr>
        </p:nvSpPr>
        <p:spPr/>
        <p:txBody>
          <a:bodyPr/>
          <a:lstStyle/>
          <a:p>
            <a:pPr lvl="3">
              <a:spcBef>
                <a:spcPts val="738"/>
              </a:spcBef>
            </a:pPr>
            <a:r>
              <a:rPr lang="fr-FR" sz="2100" dirty="0">
                <a:ea typeface="ＭＳ Ｐゴシック" pitchFamily="26" charset="-128"/>
              </a:rPr>
              <a:t>Jusqu’alors, l’action en extension était réservée à certaines personnes : </a:t>
            </a:r>
            <a:r>
              <a:rPr lang="fr-FR" sz="2100" dirty="0" smtClean="0">
                <a:ea typeface="ＭＳ Ｐゴシック" pitchFamily="26" charset="-128"/>
              </a:rPr>
              <a:t>administrateur, </a:t>
            </a:r>
            <a:r>
              <a:rPr lang="fr-FR" sz="2100" dirty="0">
                <a:ea typeface="ＭＳ Ｐゴシック" pitchFamily="26" charset="-128"/>
              </a:rPr>
              <a:t>mandataire judiciaire, ministère public (celui du tribunal sur saisine d’office ayant supprimé par l’ordonnance du 12 mars 2014) (C.com., art. L. 621-2 al. 2)</a:t>
            </a:r>
          </a:p>
          <a:p>
            <a:pPr lvl="3">
              <a:spcBef>
                <a:spcPts val="738"/>
              </a:spcBef>
            </a:pPr>
            <a:r>
              <a:rPr lang="fr-FR" sz="2100" dirty="0" smtClean="0">
                <a:ea typeface="ＭＳ Ｐゴシック" pitchFamily="26" charset="-128"/>
              </a:rPr>
              <a:t>Désormais</a:t>
            </a:r>
            <a:r>
              <a:rPr lang="fr-FR" sz="2100" dirty="0">
                <a:ea typeface="ＭＳ Ｐゴシック" pitchFamily="26" charset="-128"/>
              </a:rPr>
              <a:t>, le débiteur peut demander l'extension d'une procédure ouverte à son égard à une autre personne juridique. Il devra apporter la preuve de la confusion des patrimoines ou la fictivité de la personne morale. </a:t>
            </a:r>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chier_base_Powerpoint_2010_pagination centrée">
  <a:themeElements>
    <a:clrScheme name="CFPC_2010">
      <a:dk1>
        <a:srgbClr val="1F497D"/>
      </a:dk1>
      <a:lt1>
        <a:sysClr val="window" lastClr="FFFFFF"/>
      </a:lt1>
      <a:dk2>
        <a:srgbClr val="763DA1"/>
      </a:dk2>
      <a:lt2>
        <a:srgbClr val="E9EBD5"/>
      </a:lt2>
      <a:accent1>
        <a:srgbClr val="548DD4"/>
      </a:accent1>
      <a:accent2>
        <a:srgbClr val="6FA16F"/>
      </a:accent2>
      <a:accent3>
        <a:srgbClr val="8DB3E2"/>
      </a:accent3>
      <a:accent4>
        <a:srgbClr val="B0AFC1"/>
      </a:accent4>
      <a:accent5>
        <a:srgbClr val="F08D3C"/>
      </a:accent5>
      <a:accent6>
        <a:srgbClr val="F5B433"/>
      </a:accent6>
      <a:hlink>
        <a:srgbClr val="921E1E"/>
      </a:hlink>
      <a:folHlink>
        <a:srgbClr val="EC53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Fichier_base_Powerpoint_2010_pagination centrée</Template>
  <TotalTime>2117</TotalTime>
  <Words>7357</Words>
  <Application>Microsoft Office PowerPoint</Application>
  <PresentationFormat>Personnalisé</PresentationFormat>
  <Paragraphs>568</Paragraphs>
  <Slides>108</Slides>
  <Notes>108</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108</vt:i4>
      </vt:variant>
    </vt:vector>
  </HeadingPairs>
  <TitlesOfParts>
    <vt:vector size="117" baseType="lpstr">
      <vt:lpstr>MS PGothic</vt:lpstr>
      <vt:lpstr>MS PGothic</vt:lpstr>
      <vt:lpstr>Arial</vt:lpstr>
      <vt:lpstr>Calibri</vt:lpstr>
      <vt:lpstr>Wingdings 2</vt:lpstr>
      <vt:lpstr>Wingdings 3</vt:lpstr>
      <vt:lpstr>Fichier_base_Powerpoint_2010_pagination centrée</vt:lpstr>
      <vt:lpstr>Microsoft Excel 97-2003 Worksheet</vt:lpstr>
      <vt:lpstr>Graphique</vt:lpstr>
      <vt:lpstr>Présentation PowerPoint</vt:lpstr>
      <vt:lpstr>INTRODUCTION  </vt:lpstr>
      <vt:lpstr>La notion de groupe</vt:lpstr>
      <vt:lpstr>La notion de groupe</vt:lpstr>
      <vt:lpstr>La notion de groupe</vt:lpstr>
      <vt:lpstr>La notion de groupe </vt:lpstr>
      <vt:lpstr>La notion de groupe</vt:lpstr>
      <vt:lpstr>La notion de groupe</vt:lpstr>
      <vt:lpstr>La notion de groupe</vt:lpstr>
      <vt:lpstr>La notion de groupe</vt:lpstr>
      <vt:lpstr>La notion de groupe</vt:lpstr>
      <vt:lpstr>Les architectures du groupe</vt:lpstr>
      <vt:lpstr>Les architectures du groupe</vt:lpstr>
      <vt:lpstr>Les architectures du groupe</vt:lpstr>
      <vt:lpstr>Les architectures du groupe</vt:lpstr>
      <vt:lpstr>Les architectures du groupe</vt:lpstr>
      <vt:lpstr>Les architectures du groupe</vt:lpstr>
      <vt:lpstr>Les architectures du groupe</vt:lpstr>
      <vt:lpstr>Les architectures du groupe</vt:lpstr>
      <vt:lpstr>Les architectures du groupe</vt:lpstr>
      <vt:lpstr>Les architectures du groupe</vt:lpstr>
      <vt:lpstr>Les architectures du groupe</vt:lpstr>
      <vt:lpstr> LA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des modalités de constitution du groupe</vt:lpstr>
      <vt:lpstr>Enjeux au niveau de l‘émission de certaines actions</vt:lpstr>
      <vt:lpstr>  LE FONCTIONNEMENT DU GROUPE</vt:lpstr>
      <vt:lpstr>Les Dirigeants</vt:lpstr>
      <vt:lpstr>Les Dirigeants</vt:lpstr>
      <vt:lpstr>Les Dirigeants</vt:lpstr>
      <vt:lpstr>Les Dirigeants</vt:lpstr>
      <vt:lpstr>Les Dirigeants</vt:lpstr>
      <vt:lpstr>Les Dirigeants</vt:lpstr>
      <vt:lpstr>Les Dirigeants</vt:lpstr>
      <vt:lpstr>Les Dirigeants</vt:lpstr>
      <vt:lpstr>Les Dirigeants</vt:lpstr>
      <vt:lpstr>Les Dirigeants</vt:lpstr>
      <vt:lpstr>Les Dirigeants</vt:lpstr>
      <vt:lpstr>Les Dirigeants</vt:lpstr>
      <vt:lpstr>Les Dirigeants</vt:lpstr>
      <vt:lpstr>Les Dirigeants</vt:lpstr>
      <vt:lpstr>Les Dirigeants</vt:lpstr>
      <vt:lpstr>Les Dirigeants</vt:lpstr>
      <vt:lpstr>Les Dirigeants</vt:lpstr>
      <vt:lpstr>Les associés</vt:lpstr>
      <vt:lpstr>Les associés</vt:lpstr>
      <vt:lpstr>Les associés</vt:lpstr>
      <vt:lpstr>Les associés</vt:lpstr>
      <vt:lpstr>Les associés</vt:lpstr>
      <vt:lpstr>Les associés</vt:lpstr>
      <vt:lpstr>Les associés</vt:lpstr>
      <vt:lpstr>Les associés</vt:lpstr>
      <vt:lpstr>Les associés</vt:lpstr>
      <vt:lpstr>Les associés</vt:lpstr>
      <vt:lpstr>Les associés</vt:lpstr>
      <vt:lpstr>Les associés</vt:lpstr>
      <vt:lpstr>Les associés</vt:lpstr>
      <vt:lpstr>Les associés</vt:lpstr>
      <vt:lpstr>Les associés</vt:lpstr>
      <vt:lpstr>Les associés</vt:lpstr>
      <vt:lpstr>Les associés</vt:lpstr>
      <vt:lpstr>Les associés</vt:lpstr>
      <vt:lpstr>Les associés</vt:lpstr>
      <vt:lpstr>Les relations intra-groupe</vt:lpstr>
      <vt:lpstr>Les relations intra-groupe</vt:lpstr>
      <vt:lpstr>Les relations intra-groupe</vt:lpstr>
      <vt:lpstr>Les relations intra-groupe</vt:lpstr>
      <vt:lpstr>Les relations intra-groupe</vt:lpstr>
      <vt:lpstr>Les relations intra-groupe</vt:lpstr>
      <vt:lpstr>Les relations intra-groupe</vt:lpstr>
      <vt:lpstr>Les relations intra-groupe</vt:lpstr>
      <vt:lpstr>  LES RESPONSABILITES AU SEIN DU GROUPE</vt:lpstr>
      <vt:lpstr> 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 groupe en difficulté</vt:lpstr>
      <vt:lpstr>"LES ÉCONOMIES MODERNES SONT DES ÉCONOMIES DE GROUPES" (cours d’économie politique – 1975)</vt:lpstr>
      <vt:lpstr>Présentation PowerPoint</vt:lpstr>
    </vt:vector>
  </TitlesOfParts>
  <Company>CFPC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Géraldine Olivette</dc:creator>
  <cp:lastModifiedBy>arezki mahiout</cp:lastModifiedBy>
  <cp:revision>447</cp:revision>
  <cp:lastPrinted>2014-10-30T09:59:11Z</cp:lastPrinted>
  <dcterms:created xsi:type="dcterms:W3CDTF">2010-08-10T12:59:36Z</dcterms:created>
  <dcterms:modified xsi:type="dcterms:W3CDTF">2015-12-12T23:41:04Z</dcterms:modified>
</cp:coreProperties>
</file>