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C55B430-6726-4C45-AA95-DC86CEA2A81F}" type="datetimeFigureOut">
              <a:rPr lang="fr-FR" smtClean="0"/>
              <a:t>27/12/2018</a:t>
            </a:fld>
            <a:endParaRPr lang="fr-FR"/>
          </a:p>
        </p:txBody>
      </p:sp>
      <p:sp>
        <p:nvSpPr>
          <p:cNvPr id="5" name="Footer Placeholder 4"/>
          <p:cNvSpPr>
            <a:spLocks noGrp="1"/>
          </p:cNvSpPr>
          <p:nvPr>
            <p:ph type="ftr" sz="quarter" idx="11"/>
          </p:nvPr>
        </p:nvSpPr>
        <p:spPr>
          <a:xfrm>
            <a:off x="1174044" y="5357592"/>
            <a:ext cx="5034845" cy="365125"/>
          </a:xfrm>
        </p:spPr>
        <p:txBody>
          <a:bodyPr/>
          <a:lstStyle/>
          <a:p>
            <a:endParaRPr lang="fr-F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794483A-759E-4AF6-8B18-DC3069B13A4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C55B430-6726-4C45-AA95-DC86CEA2A81F}" type="datetimeFigureOut">
              <a:rPr lang="fr-FR" smtClean="0"/>
              <a:t>27/12/2018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794483A-759E-4AF6-8B18-DC3069B13A4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C55B430-6726-4C45-AA95-DC86CEA2A81F}" type="datetimeFigureOut">
              <a:rPr lang="fr-FR" smtClean="0"/>
              <a:t>27/12/2018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794483A-759E-4AF6-8B18-DC3069B13A4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CC55B430-6726-4C45-AA95-DC86CEA2A81F}" type="datetimeFigureOut">
              <a:rPr lang="fr-FR" smtClean="0"/>
              <a:t>27/12/2018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794483A-759E-4AF6-8B18-DC3069B13A4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C55B430-6726-4C45-AA95-DC86CEA2A81F}" type="datetimeFigureOut">
              <a:rPr lang="fr-FR" smtClean="0"/>
              <a:t>27/12/2018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794483A-759E-4AF6-8B18-DC3069B13A4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CC55B430-6726-4C45-AA95-DC86CEA2A81F}" type="datetimeFigureOut">
              <a:rPr lang="fr-FR" smtClean="0"/>
              <a:t>27/12/2018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794483A-759E-4AF6-8B18-DC3069B13A4E}" type="slidenum">
              <a:rPr lang="fr-FR" smtClean="0"/>
              <a:t>‹N°›</a:t>
            </a:fld>
            <a:endParaRPr lang="fr-FR"/>
          </a:p>
        </p:txBody>
      </p:sp>
      <p:sp>
        <p:nvSpPr>
          <p:cNvPr id="9" name="Content Placeholder 8"/>
          <p:cNvSpPr>
            <a:spLocks noGrp="1"/>
          </p:cNvSpPr>
          <p:nvPr>
            <p:ph sz="quarter" idx="13"/>
          </p:nvPr>
        </p:nvSpPr>
        <p:spPr>
          <a:xfrm>
            <a:off x="1298448" y="2121407"/>
            <a:ext cx="3200400" cy="36027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CC55B430-6726-4C45-AA95-DC86CEA2A81F}" type="datetimeFigureOut">
              <a:rPr lang="fr-FR" smtClean="0"/>
              <a:t>27/12/2018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794483A-759E-4AF6-8B18-DC3069B13A4E}" type="slidenum">
              <a:rPr lang="fr-FR" smtClean="0"/>
              <a:t>‹N°›</a:t>
            </a:fld>
            <a:endParaRPr lang="fr-FR"/>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CC55B430-6726-4C45-AA95-DC86CEA2A81F}" type="datetimeFigureOut">
              <a:rPr lang="fr-FR" smtClean="0"/>
              <a:t>27/12/2018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794483A-759E-4AF6-8B18-DC3069B13A4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5B430-6726-4C45-AA95-DC86CEA2A81F}" type="datetimeFigureOut">
              <a:rPr lang="fr-FR" smtClean="0"/>
              <a:t>27/12/2018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794483A-759E-4AF6-8B18-DC3069B13A4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CC55B430-6726-4C45-AA95-DC86CEA2A81F}" type="datetimeFigureOut">
              <a:rPr lang="fr-FR" smtClean="0"/>
              <a:t>27/12/2018</a:t>
            </a:fld>
            <a:endParaRPr lang="fr-FR"/>
          </a:p>
        </p:txBody>
      </p:sp>
      <p:sp>
        <p:nvSpPr>
          <p:cNvPr id="6" name="Footer Placeholder 5"/>
          <p:cNvSpPr>
            <a:spLocks noGrp="1"/>
          </p:cNvSpPr>
          <p:nvPr>
            <p:ph type="ftr" sz="quarter" idx="11"/>
          </p:nvPr>
        </p:nvSpPr>
        <p:spPr>
          <a:xfrm rot="-60000">
            <a:off x="914554" y="5829261"/>
            <a:ext cx="3522607" cy="365125"/>
          </a:xfrm>
        </p:spPr>
        <p:txBody>
          <a:bodyPr/>
          <a:lstStyle/>
          <a:p>
            <a:endParaRPr lang="fr-FR"/>
          </a:p>
        </p:txBody>
      </p:sp>
      <p:sp>
        <p:nvSpPr>
          <p:cNvPr id="7" name="Slide Number Placeholder 6"/>
          <p:cNvSpPr>
            <a:spLocks noGrp="1"/>
          </p:cNvSpPr>
          <p:nvPr>
            <p:ph type="sldNum" sz="quarter" idx="12"/>
          </p:nvPr>
        </p:nvSpPr>
        <p:spPr>
          <a:xfrm rot="60000">
            <a:off x="7557313" y="5896961"/>
            <a:ext cx="554023" cy="365125"/>
          </a:xfrm>
        </p:spPr>
        <p:txBody>
          <a:bodyPr/>
          <a:lstStyle/>
          <a:p>
            <a:fld id="{9794483A-759E-4AF6-8B18-DC3069B13A4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CC55B430-6726-4C45-AA95-DC86CEA2A81F}" type="datetimeFigureOut">
              <a:rPr lang="fr-FR" smtClean="0"/>
              <a:t>27/12/2018</a:t>
            </a:fld>
            <a:endParaRPr lang="fr-FR"/>
          </a:p>
        </p:txBody>
      </p:sp>
      <p:sp>
        <p:nvSpPr>
          <p:cNvPr id="6" name="Footer Placeholder 5"/>
          <p:cNvSpPr>
            <a:spLocks noGrp="1"/>
          </p:cNvSpPr>
          <p:nvPr>
            <p:ph type="ftr" sz="quarter" idx="11"/>
          </p:nvPr>
        </p:nvSpPr>
        <p:spPr>
          <a:xfrm rot="-60000">
            <a:off x="914569" y="5831037"/>
            <a:ext cx="3319043" cy="365125"/>
          </a:xfrm>
        </p:spPr>
        <p:txBody>
          <a:bodyPr/>
          <a:lstStyle/>
          <a:p>
            <a:endParaRPr lang="fr-FR"/>
          </a:p>
        </p:txBody>
      </p:sp>
      <p:sp>
        <p:nvSpPr>
          <p:cNvPr id="7" name="Slide Number Placeholder 6"/>
          <p:cNvSpPr>
            <a:spLocks noGrp="1"/>
          </p:cNvSpPr>
          <p:nvPr>
            <p:ph type="sldNum" sz="quarter" idx="12"/>
          </p:nvPr>
        </p:nvSpPr>
        <p:spPr>
          <a:xfrm rot="60000">
            <a:off x="7562089" y="5900026"/>
            <a:ext cx="554023" cy="365125"/>
          </a:xfrm>
        </p:spPr>
        <p:txBody>
          <a:bodyPr/>
          <a:lstStyle/>
          <a:p>
            <a:fld id="{9794483A-759E-4AF6-8B18-DC3069B13A4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C55B430-6726-4C45-AA95-DC86CEA2A81F}" type="datetimeFigureOut">
              <a:rPr lang="fr-FR" smtClean="0"/>
              <a:t>27/12/2018</a:t>
            </a:fld>
            <a:endParaRPr lang="fr-F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F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794483A-759E-4AF6-8B18-DC3069B13A4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971600" y="980728"/>
            <a:ext cx="7272808" cy="4608512"/>
          </a:xfrm>
        </p:spPr>
        <p:txBody>
          <a:bodyPr>
            <a:normAutofit/>
          </a:bodyPr>
          <a:lstStyle/>
          <a:p>
            <a:r>
              <a:rPr lang="fr-F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Numérisation ou digitalisation ? </a:t>
            </a:r>
          </a:p>
          <a:p>
            <a:r>
              <a:rPr lang="fr-F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Nouvelle façon de faire </a:t>
            </a:r>
          </a:p>
          <a:p>
            <a:r>
              <a:rPr lang="fr-F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incontournable </a:t>
            </a:r>
          </a:p>
          <a:p>
            <a:r>
              <a:rPr lang="fr-F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 simple effet de mode ?   </a:t>
            </a:r>
          </a:p>
          <a:p>
            <a:endParaRPr lang="fr-FR" sz="2800" b="1" cap="none" spc="0" dirty="0" smtClean="0">
              <a:ln w="11430"/>
              <a:solidFill>
                <a:schemeClr val="tx1"/>
              </a:solidFill>
              <a:effectLst>
                <a:outerShdw blurRad="50800" dist="39000" dir="5460000" algn="tl">
                  <a:srgbClr val="000000">
                    <a:alpha val="38000"/>
                  </a:srgbClr>
                </a:outerShdw>
              </a:effectLst>
            </a:endParaRPr>
          </a:p>
          <a:p>
            <a:endParaRPr lang="fr-FR" sz="2800" b="1" dirty="0">
              <a:ln w="11430"/>
              <a:solidFill>
                <a:schemeClr val="tx1"/>
              </a:solidFill>
              <a:effectLst>
                <a:outerShdw blurRad="50800" dist="39000" dir="5460000" algn="tl">
                  <a:srgbClr val="000000">
                    <a:alpha val="38000"/>
                  </a:srgbClr>
                </a:outerShdw>
              </a:effectLst>
            </a:endParaRPr>
          </a:p>
          <a:p>
            <a:r>
              <a:rPr lang="fr-FR" cap="none" spc="0" dirty="0" smtClean="0">
                <a:ln w="11430"/>
                <a:solidFill>
                  <a:schemeClr val="tx1"/>
                </a:solidFill>
                <a:effectLst>
                  <a:outerShdw blurRad="50800" dist="39000" dir="5460000" algn="tl">
                    <a:srgbClr val="000000">
                      <a:alpha val="38000"/>
                    </a:srgbClr>
                  </a:outerShdw>
                </a:effectLst>
                <a:latin typeface="Arial" pitchFamily="34" charset="0"/>
                <a:cs typeface="Arial" pitchFamily="34" charset="0"/>
              </a:rPr>
              <a:t>Khaled KAÏD </a:t>
            </a:r>
          </a:p>
          <a:p>
            <a:r>
              <a:rPr lang="fr-FR" cap="none" spc="0" dirty="0" smtClean="0">
                <a:ln w="11430"/>
                <a:solidFill>
                  <a:schemeClr val="tx1"/>
                </a:solidFill>
                <a:effectLst>
                  <a:outerShdw blurRad="50800" dist="39000" dir="5460000" algn="tl">
                    <a:srgbClr val="000000">
                      <a:alpha val="38000"/>
                    </a:srgbClr>
                  </a:outerShdw>
                </a:effectLst>
                <a:latin typeface="Arial" pitchFamily="34" charset="0"/>
                <a:cs typeface="Arial" pitchFamily="34" charset="0"/>
              </a:rPr>
              <a:t>Expert consultant et formateur en e-learning</a:t>
            </a:r>
          </a:p>
          <a:p>
            <a:endParaRPr lang="fr-FR" dirty="0"/>
          </a:p>
        </p:txBody>
      </p:sp>
    </p:spTree>
    <p:extLst>
      <p:ext uri="{BB962C8B-B14F-4D97-AF65-F5344CB8AC3E}">
        <p14:creationId xmlns:p14="http://schemas.microsoft.com/office/powerpoint/2010/main" val="137559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C00000"/>
                </a:solidFill>
              </a:rPr>
              <a:t>La Conduite aux changements </a:t>
            </a:r>
            <a:endParaRPr lang="fr-FR" b="1" dirty="0">
              <a:solidFill>
                <a:srgbClr val="C00000"/>
              </a:solidFill>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2070" y="2119313"/>
            <a:ext cx="4359223" cy="3603625"/>
          </a:xfrm>
        </p:spPr>
      </p:pic>
    </p:spTree>
    <p:extLst>
      <p:ext uri="{BB962C8B-B14F-4D97-AF65-F5344CB8AC3E}">
        <p14:creationId xmlns:p14="http://schemas.microsoft.com/office/powerpoint/2010/main" val="409782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980728"/>
            <a:ext cx="6984776" cy="4742341"/>
          </a:xfrm>
        </p:spPr>
        <p:txBody>
          <a:bodyPr/>
          <a:lstStyle/>
          <a:p>
            <a:r>
              <a:rPr lang="fr-FR" dirty="0" smtClean="0"/>
              <a:t>Bien </a:t>
            </a:r>
            <a:r>
              <a:rPr lang="fr-FR" dirty="0"/>
              <a:t>que le secteur de l’expertise comptable soit issu d’une longue tradition du papier et il qu’il y soit encore fort attaché, il </a:t>
            </a:r>
            <a:r>
              <a:rPr lang="fr-FR" dirty="0" smtClean="0"/>
              <a:t>devient </a:t>
            </a:r>
            <a:r>
              <a:rPr lang="fr-FR" dirty="0"/>
              <a:t>essentiel de pouvoir s’adapter aux évolutions déjà en cours, sous peine de perdre des clients et se retrouver à la traine. </a:t>
            </a:r>
            <a:endParaRPr lang="fr-FR" dirty="0" smtClean="0"/>
          </a:p>
          <a:p>
            <a:pPr marL="0" indent="0">
              <a:buNone/>
            </a:pPr>
            <a:endParaRPr lang="fr-FR" dirty="0" smtClean="0"/>
          </a:p>
          <a:p>
            <a:r>
              <a:rPr lang="fr-FR" dirty="0" smtClean="0"/>
              <a:t>Le </a:t>
            </a:r>
            <a:r>
              <a:rPr lang="fr-FR" dirty="0"/>
              <a:t>passage au digital doit s’inscrire dans un véritable projet d’entreprise réfléchi, programmé, centré sur l’humain et qui demande des ressources, de l’organisation et de la patience.</a:t>
            </a:r>
          </a:p>
          <a:p>
            <a:endParaRPr lang="fr-FR" dirty="0" smtClean="0"/>
          </a:p>
          <a:p>
            <a:endParaRPr lang="fr-FR" dirty="0"/>
          </a:p>
        </p:txBody>
      </p:sp>
    </p:spTree>
    <p:extLst>
      <p:ext uri="{BB962C8B-B14F-4D97-AF65-F5344CB8AC3E}">
        <p14:creationId xmlns:p14="http://schemas.microsoft.com/office/powerpoint/2010/main" val="414023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1052736"/>
            <a:ext cx="7128792" cy="4670333"/>
          </a:xfrm>
        </p:spPr>
        <p:txBody>
          <a:bodyPr/>
          <a:lstStyle/>
          <a:p>
            <a:r>
              <a:rPr lang="fr-FR" dirty="0"/>
              <a:t>Le projet de transformation digitale nécessite, et c’est primordial, l’adhésion et la motivation des collaborateurs pour sa réussite. </a:t>
            </a:r>
            <a:endParaRPr lang="fr-FR" dirty="0" smtClean="0"/>
          </a:p>
          <a:p>
            <a:endParaRPr lang="fr-FR" dirty="0"/>
          </a:p>
          <a:p>
            <a:r>
              <a:rPr lang="fr-FR" dirty="0" smtClean="0"/>
              <a:t>Ce </a:t>
            </a:r>
            <a:r>
              <a:rPr lang="fr-FR" dirty="0"/>
              <a:t>changement implique formation et pédagogie afin de faire comprendre l’intérêt et la nécessité du projet pour que tous les acteurs puissent se l’approprier et soient au cœur du changement mis en place. </a:t>
            </a:r>
          </a:p>
        </p:txBody>
      </p:sp>
    </p:spTree>
    <p:extLst>
      <p:ext uri="{BB962C8B-B14F-4D97-AF65-F5344CB8AC3E}">
        <p14:creationId xmlns:p14="http://schemas.microsoft.com/office/powerpoint/2010/main" val="111598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63040" y="908720"/>
            <a:ext cx="6196405" cy="4814349"/>
          </a:xfrm>
        </p:spPr>
        <p:txBody>
          <a:bodyPr>
            <a:normAutofit/>
          </a:bodyPr>
          <a:lstStyle/>
          <a:p>
            <a:r>
              <a:rPr lang="fr-FR" dirty="0"/>
              <a:t>L’objectif étant d’augmenter le niveau de service offert en vue d’acquérir de nouveaux clients, </a:t>
            </a:r>
            <a:endParaRPr lang="fr-FR" dirty="0" smtClean="0"/>
          </a:p>
          <a:p>
            <a:endParaRPr lang="fr-FR" dirty="0"/>
          </a:p>
          <a:p>
            <a:r>
              <a:rPr lang="fr-FR" dirty="0" smtClean="0"/>
              <a:t>Le </a:t>
            </a:r>
            <a:r>
              <a:rPr lang="fr-FR" dirty="0"/>
              <a:t>rôle de l’expert-comptable glisse vers un rôle de conseiller capable d’aider ses clients à comprendre, interpréter et manipuler les données. </a:t>
            </a:r>
          </a:p>
        </p:txBody>
      </p:sp>
    </p:spTree>
    <p:extLst>
      <p:ext uri="{BB962C8B-B14F-4D97-AF65-F5344CB8AC3E}">
        <p14:creationId xmlns:p14="http://schemas.microsoft.com/office/powerpoint/2010/main" val="31937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817582"/>
            <a:ext cx="7344815" cy="1202485"/>
          </a:xfrm>
        </p:spPr>
        <p:txBody>
          <a:bodyPr>
            <a:noAutofit/>
          </a:bodyPr>
          <a:lstStyle/>
          <a:p>
            <a:r>
              <a:rPr lang="fr-FR" sz="3600" b="1" dirty="0" smtClean="0">
                <a:solidFill>
                  <a:srgbClr val="C00000"/>
                </a:solidFill>
              </a:rPr>
              <a:t>Les </a:t>
            </a:r>
            <a:r>
              <a:rPr lang="fr-FR" sz="3600" b="1" dirty="0">
                <a:solidFill>
                  <a:srgbClr val="C00000"/>
                </a:solidFill>
              </a:rPr>
              <a:t>10 commandements à retenir pour réussir votre transition </a:t>
            </a:r>
            <a:r>
              <a:rPr lang="fr-FR" sz="3600" b="1" dirty="0" smtClean="0">
                <a:solidFill>
                  <a:srgbClr val="C00000"/>
                </a:solidFill>
              </a:rPr>
              <a:t>digitale :</a:t>
            </a:r>
            <a:endParaRPr lang="fr-FR" sz="3600" b="1" dirty="0">
              <a:solidFill>
                <a:srgbClr val="C00000"/>
              </a:solidFill>
            </a:endParaRPr>
          </a:p>
        </p:txBody>
      </p:sp>
      <p:sp>
        <p:nvSpPr>
          <p:cNvPr id="3" name="Espace réservé du contenu 2"/>
          <p:cNvSpPr>
            <a:spLocks noGrp="1"/>
          </p:cNvSpPr>
          <p:nvPr>
            <p:ph idx="1"/>
          </p:nvPr>
        </p:nvSpPr>
        <p:spPr>
          <a:xfrm>
            <a:off x="1475656" y="2564904"/>
            <a:ext cx="6196405" cy="3603812"/>
          </a:xfrm>
        </p:spPr>
        <p:txBody>
          <a:bodyPr/>
          <a:lstStyle/>
          <a:p>
            <a:r>
              <a:rPr lang="fr-FR" dirty="0"/>
              <a:t>1. Tes forces et tes faiblesses tu diagnostiqueras.</a:t>
            </a:r>
          </a:p>
          <a:p>
            <a:endParaRPr lang="fr-FR" dirty="0"/>
          </a:p>
          <a:p>
            <a:r>
              <a:rPr lang="fr-FR" dirty="0"/>
              <a:t>2. La stratégie de ton cabinet tu définiras.</a:t>
            </a:r>
          </a:p>
          <a:p>
            <a:endParaRPr lang="fr-FR" dirty="0"/>
          </a:p>
          <a:p>
            <a:r>
              <a:rPr lang="fr-FR" dirty="0"/>
              <a:t>3. Tes modes de production tu transformeras.</a:t>
            </a:r>
          </a:p>
          <a:p>
            <a:endParaRPr lang="fr-FR" dirty="0"/>
          </a:p>
        </p:txBody>
      </p:sp>
    </p:spTree>
    <p:extLst>
      <p:ext uri="{BB962C8B-B14F-4D97-AF65-F5344CB8AC3E}">
        <p14:creationId xmlns:p14="http://schemas.microsoft.com/office/powerpoint/2010/main" val="37328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5656" y="1124744"/>
            <a:ext cx="6196405" cy="4814349"/>
          </a:xfrm>
        </p:spPr>
        <p:txBody>
          <a:bodyPr/>
          <a:lstStyle/>
          <a:p>
            <a:r>
              <a:rPr lang="fr-FR" dirty="0"/>
              <a:t>4. Tu automatiseras tout ce que tu pourras.</a:t>
            </a:r>
          </a:p>
          <a:p>
            <a:endParaRPr lang="fr-FR" dirty="0"/>
          </a:p>
          <a:p>
            <a:r>
              <a:rPr lang="fr-FR" dirty="0"/>
              <a:t>5. Les métiers tu redéfiniras.</a:t>
            </a:r>
          </a:p>
          <a:p>
            <a:endParaRPr lang="fr-FR" dirty="0"/>
          </a:p>
          <a:p>
            <a:r>
              <a:rPr lang="fr-FR" dirty="0"/>
              <a:t>6. Des bonnes pratiques managériales tu adopteras</a:t>
            </a:r>
            <a:r>
              <a:rPr lang="fr-FR" dirty="0" smtClean="0"/>
              <a:t>.</a:t>
            </a:r>
          </a:p>
          <a:p>
            <a:endParaRPr lang="fr-FR" dirty="0"/>
          </a:p>
          <a:p>
            <a:r>
              <a:rPr lang="fr-FR" dirty="0"/>
              <a:t>7. Au marketing digital tu n'échapperas pas.</a:t>
            </a:r>
          </a:p>
          <a:p>
            <a:endParaRPr lang="fr-FR" dirty="0"/>
          </a:p>
        </p:txBody>
      </p:sp>
    </p:spTree>
    <p:extLst>
      <p:ext uri="{BB962C8B-B14F-4D97-AF65-F5344CB8AC3E}">
        <p14:creationId xmlns:p14="http://schemas.microsoft.com/office/powerpoint/2010/main" val="61010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63040" y="1052736"/>
            <a:ext cx="6196405" cy="4670333"/>
          </a:xfrm>
        </p:spPr>
        <p:txBody>
          <a:bodyPr/>
          <a:lstStyle/>
          <a:p>
            <a:r>
              <a:rPr lang="fr-FR" dirty="0"/>
              <a:t>8. Des cyber-risques tu te protégeras</a:t>
            </a:r>
          </a:p>
          <a:p>
            <a:endParaRPr lang="fr-FR" dirty="0"/>
          </a:p>
          <a:p>
            <a:r>
              <a:rPr lang="fr-FR" dirty="0"/>
              <a:t>9. Le client tu écouteras.</a:t>
            </a:r>
          </a:p>
          <a:p>
            <a:endParaRPr lang="fr-FR" dirty="0"/>
          </a:p>
          <a:p>
            <a:r>
              <a:rPr lang="fr-FR" dirty="0"/>
              <a:t>10. Des missions de conseil pour accompagner tes clients tu proposeras.</a:t>
            </a:r>
          </a:p>
          <a:p>
            <a:endParaRPr lang="fr-FR" dirty="0"/>
          </a:p>
        </p:txBody>
      </p:sp>
    </p:spTree>
    <p:extLst>
      <p:ext uri="{BB962C8B-B14F-4D97-AF65-F5344CB8AC3E}">
        <p14:creationId xmlns:p14="http://schemas.microsoft.com/office/powerpoint/2010/main" val="25843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rgbClr val="C00000"/>
                </a:solidFill>
              </a:rPr>
              <a:t/>
            </a:r>
            <a:br>
              <a:rPr lang="fr-FR" sz="3600" b="1" dirty="0" smtClean="0">
                <a:solidFill>
                  <a:srgbClr val="C00000"/>
                </a:solidFill>
              </a:rPr>
            </a:br>
            <a:r>
              <a:rPr lang="fr-FR" sz="3600" b="1" dirty="0" smtClean="0">
                <a:solidFill>
                  <a:srgbClr val="C00000"/>
                </a:solidFill>
              </a:rPr>
              <a:t>Un </a:t>
            </a:r>
            <a:r>
              <a:rPr lang="fr-FR" sz="4900" b="1" dirty="0" smtClean="0">
                <a:solidFill>
                  <a:srgbClr val="C00000"/>
                </a:solidFill>
              </a:rPr>
              <a:t>11 </a:t>
            </a:r>
            <a:r>
              <a:rPr lang="fr-FR" sz="3600" b="1" dirty="0" err="1" smtClean="0">
                <a:solidFill>
                  <a:srgbClr val="C00000"/>
                </a:solidFill>
              </a:rPr>
              <a:t>eme</a:t>
            </a:r>
            <a:r>
              <a:rPr lang="fr-FR" sz="3600" b="1" dirty="0" smtClean="0">
                <a:solidFill>
                  <a:srgbClr val="C00000"/>
                </a:solidFill>
              </a:rPr>
              <a:t> commandement à titre de bonus</a:t>
            </a:r>
            <a:endParaRPr lang="fr-FR" sz="3600" b="1" dirty="0">
              <a:solidFill>
                <a:srgbClr val="C0000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348880"/>
            <a:ext cx="6264696" cy="3160399"/>
          </a:xfrm>
          <a:prstGeom prst="rect">
            <a:avLst/>
          </a:prstGeom>
        </p:spPr>
      </p:pic>
    </p:spTree>
    <p:extLst>
      <p:ext uri="{BB962C8B-B14F-4D97-AF65-F5344CB8AC3E}">
        <p14:creationId xmlns:p14="http://schemas.microsoft.com/office/powerpoint/2010/main" val="273251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817582"/>
            <a:ext cx="6965245" cy="3259490"/>
          </a:xfrm>
        </p:spPr>
        <p:txBody>
          <a:bodyPr>
            <a:normAutofit/>
          </a:bodyPr>
          <a:lstStyle/>
          <a:p>
            <a:r>
              <a:rPr lang="fr-FR" b="1" dirty="0" smtClean="0">
                <a:solidFill>
                  <a:srgbClr val="C00000"/>
                </a:solidFill>
              </a:rPr>
              <a:t/>
            </a:r>
            <a:br>
              <a:rPr lang="fr-FR" b="1" dirty="0" smtClean="0">
                <a:solidFill>
                  <a:srgbClr val="C00000"/>
                </a:solidFill>
              </a:rPr>
            </a:br>
            <a:r>
              <a:rPr lang="fr-FR" b="1" dirty="0" smtClean="0">
                <a:solidFill>
                  <a:srgbClr val="C00000"/>
                </a:solidFill>
              </a:rPr>
              <a:t>Merci pour votre aimable attention</a:t>
            </a:r>
            <a:r>
              <a:rPr lang="fr-FR" b="1" dirty="0">
                <a:solidFill>
                  <a:srgbClr val="C00000"/>
                </a:solidFill>
              </a:rPr>
              <a:t/>
            </a:r>
            <a:br>
              <a:rPr lang="fr-FR" b="1" dirty="0">
                <a:solidFill>
                  <a:srgbClr val="C00000"/>
                </a:solidFill>
              </a:rPr>
            </a:br>
            <a:r>
              <a:rPr lang="fr-FR" b="1" dirty="0" smtClean="0">
                <a:solidFill>
                  <a:srgbClr val="C00000"/>
                </a:solidFill>
              </a:rPr>
              <a:t/>
            </a:r>
            <a:br>
              <a:rPr lang="fr-FR" b="1" dirty="0" smtClean="0">
                <a:solidFill>
                  <a:srgbClr val="C00000"/>
                </a:solidFill>
              </a:rPr>
            </a:br>
            <a:r>
              <a:rPr lang="fr-FR" sz="2800" b="1" dirty="0" smtClean="0"/>
              <a:t>khaled.expertead@yahoo.fr </a:t>
            </a:r>
            <a:endParaRPr lang="fr-FR" b="1" dirty="0"/>
          </a:p>
        </p:txBody>
      </p:sp>
    </p:spTree>
    <p:extLst>
      <p:ext uri="{BB962C8B-B14F-4D97-AF65-F5344CB8AC3E}">
        <p14:creationId xmlns:p14="http://schemas.microsoft.com/office/powerpoint/2010/main" val="299907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711" y="2132856"/>
            <a:ext cx="4038600" cy="2695575"/>
          </a:xfrm>
          <a:prstGeom prst="rect">
            <a:avLst/>
          </a:prstGeom>
        </p:spPr>
      </p:pic>
      <p:sp>
        <p:nvSpPr>
          <p:cNvPr id="6" name="ZoneTexte 5"/>
          <p:cNvSpPr txBox="1"/>
          <p:nvPr/>
        </p:nvSpPr>
        <p:spPr>
          <a:xfrm>
            <a:off x="2124607" y="908720"/>
            <a:ext cx="4752528" cy="1077218"/>
          </a:xfrm>
          <a:prstGeom prst="rect">
            <a:avLst/>
          </a:prstGeom>
          <a:noFill/>
        </p:spPr>
        <p:txBody>
          <a:bodyPr wrap="square" rtlCol="0">
            <a:spAutoFit/>
          </a:bodyPr>
          <a:lstStyle/>
          <a:p>
            <a:pPr algn="ctr"/>
            <a:r>
              <a:rPr lang="fr-FR" sz="3200" b="1" dirty="0" smtClean="0">
                <a:solidFill>
                  <a:srgbClr val="C00000"/>
                </a:solidFill>
              </a:rPr>
              <a:t>Quelle est leur définition et leur différence ?</a:t>
            </a:r>
            <a:endParaRPr lang="fr-FR" sz="3200" b="1" dirty="0">
              <a:solidFill>
                <a:srgbClr val="C00000"/>
              </a:solidFill>
            </a:endParaRPr>
          </a:p>
        </p:txBody>
      </p:sp>
    </p:spTree>
    <p:extLst>
      <p:ext uri="{BB962C8B-B14F-4D97-AF65-F5344CB8AC3E}">
        <p14:creationId xmlns:p14="http://schemas.microsoft.com/office/powerpoint/2010/main" val="161466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C00000"/>
                </a:solidFill>
              </a:rPr>
              <a:t>La numérisation</a:t>
            </a:r>
            <a:br>
              <a:rPr lang="fr-FR" b="1" dirty="0" smtClean="0">
                <a:solidFill>
                  <a:srgbClr val="C00000"/>
                </a:solidFill>
              </a:rPr>
            </a:br>
            <a:r>
              <a:rPr lang="fr-FR" dirty="0" smtClean="0"/>
              <a:t> </a:t>
            </a:r>
            <a:endParaRPr lang="fr-FR" dirty="0"/>
          </a:p>
        </p:txBody>
      </p:sp>
      <p:sp>
        <p:nvSpPr>
          <p:cNvPr id="3" name="Espace réservé du contenu 2"/>
          <p:cNvSpPr>
            <a:spLocks noGrp="1"/>
          </p:cNvSpPr>
          <p:nvPr>
            <p:ph idx="1"/>
          </p:nvPr>
        </p:nvSpPr>
        <p:spPr>
          <a:xfrm>
            <a:off x="1043608" y="1772816"/>
            <a:ext cx="6759853" cy="3603812"/>
          </a:xfrm>
        </p:spPr>
        <p:txBody>
          <a:bodyPr/>
          <a:lstStyle/>
          <a:p>
            <a:r>
              <a:rPr lang="fr-FR" b="1" dirty="0"/>
              <a:t>La numérisation  </a:t>
            </a:r>
            <a:r>
              <a:rPr lang="fr-FR" dirty="0"/>
              <a:t>est l’opération technique qui consiste à transférer le contenu et les caractéristiques formelles d’un document sur support papier </a:t>
            </a:r>
            <a:r>
              <a:rPr lang="fr-FR" dirty="0" smtClean="0"/>
              <a:t>vers </a:t>
            </a:r>
            <a:r>
              <a:rPr lang="fr-FR" dirty="0"/>
              <a:t>un support numérique. </a:t>
            </a:r>
            <a:endParaRPr lang="fr-FR" dirty="0" smtClean="0"/>
          </a:p>
          <a:p>
            <a:endParaRPr lang="fr-FR" dirty="0"/>
          </a:p>
          <a:p>
            <a:r>
              <a:rPr lang="fr-FR" dirty="0"/>
              <a:t>Cette opération se fait en général par le biais d’un scanner </a:t>
            </a:r>
          </a:p>
        </p:txBody>
      </p:sp>
    </p:spTree>
    <p:extLst>
      <p:ext uri="{BB962C8B-B14F-4D97-AF65-F5344CB8AC3E}">
        <p14:creationId xmlns:p14="http://schemas.microsoft.com/office/powerpoint/2010/main" val="358787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908720"/>
            <a:ext cx="6768752" cy="4896544"/>
          </a:xfrm>
        </p:spPr>
        <p:txBody>
          <a:bodyPr>
            <a:normAutofit fontScale="92500"/>
          </a:bodyPr>
          <a:lstStyle/>
          <a:p>
            <a:r>
              <a:rPr lang="fr-FR" b="1" dirty="0"/>
              <a:t>La numérisation </a:t>
            </a:r>
            <a:r>
              <a:rPr lang="fr-FR" dirty="0"/>
              <a:t>de documents papier </a:t>
            </a:r>
            <a:r>
              <a:rPr lang="fr-FR" dirty="0" smtClean="0"/>
              <a:t>permet </a:t>
            </a:r>
            <a:r>
              <a:rPr lang="fr-FR" dirty="0"/>
              <a:t>une plus grande rapidité de traitement d’une information partagée ou l’accès à l’information dès lors qu’elle est en ligne et non plus dans des archives papier éloignées </a:t>
            </a:r>
            <a:endParaRPr lang="fr-FR" dirty="0" smtClean="0"/>
          </a:p>
          <a:p>
            <a:endParaRPr lang="fr-FR" dirty="0" smtClean="0"/>
          </a:p>
          <a:p>
            <a:r>
              <a:rPr lang="fr-FR" dirty="0"/>
              <a:t>Elle permet  le gain du stockage papier (dans le cas où les documents papier sont détruits après scan) </a:t>
            </a:r>
            <a:r>
              <a:rPr lang="fr-FR" dirty="0" smtClean="0"/>
              <a:t>.</a:t>
            </a:r>
          </a:p>
          <a:p>
            <a:endParaRPr lang="fr-FR" dirty="0"/>
          </a:p>
          <a:p>
            <a:r>
              <a:rPr lang="fr-FR" dirty="0"/>
              <a:t>Face au procédé technique de </a:t>
            </a:r>
            <a:r>
              <a:rPr lang="fr-FR" b="1" dirty="0"/>
              <a:t>numérisation</a:t>
            </a:r>
            <a:r>
              <a:rPr lang="fr-FR" dirty="0"/>
              <a:t> qui vise un stock ou un flux de documents, le terme </a:t>
            </a:r>
            <a:r>
              <a:rPr lang="fr-FR" b="1" dirty="0"/>
              <a:t>dématérialisation</a:t>
            </a:r>
            <a:r>
              <a:rPr lang="fr-FR" dirty="0"/>
              <a:t> est assez général, assez large et aussi utilisé de nos jours. </a:t>
            </a:r>
          </a:p>
          <a:p>
            <a:endParaRPr lang="fr-FR" dirty="0"/>
          </a:p>
        </p:txBody>
      </p:sp>
    </p:spTree>
    <p:extLst>
      <p:ext uri="{BB962C8B-B14F-4D97-AF65-F5344CB8AC3E}">
        <p14:creationId xmlns:p14="http://schemas.microsoft.com/office/powerpoint/2010/main" val="178903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980728"/>
            <a:ext cx="6984776" cy="4742341"/>
          </a:xfrm>
        </p:spPr>
        <p:txBody>
          <a:bodyPr>
            <a:normAutofit/>
          </a:bodyPr>
          <a:lstStyle/>
          <a:p>
            <a:r>
              <a:rPr lang="fr-FR" b="1" dirty="0"/>
              <a:t>La dématérialisation  </a:t>
            </a:r>
            <a:r>
              <a:rPr lang="fr-FR" dirty="0"/>
              <a:t>s’oppose en quelque sorte à la </a:t>
            </a:r>
            <a:r>
              <a:rPr lang="fr-FR" b="1" dirty="0"/>
              <a:t>production native </a:t>
            </a:r>
            <a:r>
              <a:rPr lang="fr-FR" dirty="0"/>
              <a:t>de documents numériques, c’est-à-dire sans passer par la case papier. il faudra bien cesser un jour de fabriquer des documents papier pour les scanner. Les outils et les logiciels destinés aux EC sont nombreux et permettent cette </a:t>
            </a:r>
            <a:r>
              <a:rPr lang="fr-FR" b="1" dirty="0"/>
              <a:t>production native </a:t>
            </a:r>
            <a:r>
              <a:rPr lang="fr-FR" dirty="0"/>
              <a:t>de documents numérique. </a:t>
            </a:r>
            <a:endParaRPr lang="fr-FR" dirty="0" smtClean="0"/>
          </a:p>
          <a:p>
            <a:r>
              <a:rPr lang="fr-FR" dirty="0" smtClean="0"/>
              <a:t>Cette </a:t>
            </a:r>
            <a:r>
              <a:rPr lang="fr-FR" dirty="0"/>
              <a:t>démarche ou cette transition, nous rapproche vers </a:t>
            </a:r>
            <a:r>
              <a:rPr lang="fr-FR" b="1" dirty="0"/>
              <a:t>la digitalisation </a:t>
            </a:r>
            <a:r>
              <a:rPr lang="fr-FR" dirty="0" smtClean="0"/>
              <a:t>globale des </a:t>
            </a:r>
            <a:r>
              <a:rPr lang="fr-FR" dirty="0"/>
              <a:t>missions d’un cabinet d’EC . </a:t>
            </a:r>
          </a:p>
          <a:p>
            <a:endParaRPr lang="fr-FR" dirty="0"/>
          </a:p>
          <a:p>
            <a:endParaRPr lang="fr-FR" dirty="0"/>
          </a:p>
        </p:txBody>
      </p:sp>
    </p:spTree>
    <p:extLst>
      <p:ext uri="{BB962C8B-B14F-4D97-AF65-F5344CB8AC3E}">
        <p14:creationId xmlns:p14="http://schemas.microsoft.com/office/powerpoint/2010/main" val="407628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620688"/>
            <a:ext cx="6965245" cy="1202485"/>
          </a:xfrm>
        </p:spPr>
        <p:txBody>
          <a:bodyPr/>
          <a:lstStyle/>
          <a:p>
            <a:r>
              <a:rPr lang="fr-FR" b="1" dirty="0" smtClean="0">
                <a:solidFill>
                  <a:srgbClr val="C00000"/>
                </a:solidFill>
              </a:rPr>
              <a:t>La digitalisation </a:t>
            </a:r>
            <a:endParaRPr lang="fr-FR" b="1" dirty="0">
              <a:solidFill>
                <a:srgbClr val="C00000"/>
              </a:solidFill>
            </a:endParaRPr>
          </a:p>
        </p:txBody>
      </p:sp>
      <p:sp>
        <p:nvSpPr>
          <p:cNvPr id="3" name="Espace réservé du contenu 2"/>
          <p:cNvSpPr>
            <a:spLocks noGrp="1"/>
          </p:cNvSpPr>
          <p:nvPr>
            <p:ph idx="1"/>
          </p:nvPr>
        </p:nvSpPr>
        <p:spPr>
          <a:xfrm>
            <a:off x="1115616" y="1916832"/>
            <a:ext cx="7128792" cy="3806237"/>
          </a:xfrm>
        </p:spPr>
        <p:txBody>
          <a:bodyPr>
            <a:normAutofit/>
          </a:bodyPr>
          <a:lstStyle/>
          <a:p>
            <a:r>
              <a:rPr lang="fr-FR" dirty="0" smtClean="0"/>
              <a:t>C’est le </a:t>
            </a:r>
            <a:r>
              <a:rPr lang="fr-FR" dirty="0"/>
              <a:t>processus qui consiste, pour une organisation, à intégrer pleinement les technologies digitales dans l'ensemble de ses </a:t>
            </a:r>
            <a:r>
              <a:rPr lang="fr-FR" dirty="0" smtClean="0"/>
              <a:t>activités et même d’en créer d’autres et se diversifier .</a:t>
            </a:r>
          </a:p>
          <a:p>
            <a:pPr marL="0" indent="0">
              <a:buNone/>
            </a:pPr>
            <a:endParaRPr lang="fr-FR" dirty="0"/>
          </a:p>
          <a:p>
            <a:r>
              <a:rPr lang="fr-FR" dirty="0"/>
              <a:t>C’est  une véritable mutation de l'entreprise, qui lui permet de s'adapter aux nouvelles réalités de son environnement et, en particulier, des attentes de ses clients. </a:t>
            </a:r>
            <a:endParaRPr lang="fr-FR" dirty="0" smtClean="0"/>
          </a:p>
        </p:txBody>
      </p:sp>
    </p:spTree>
    <p:extLst>
      <p:ext uri="{BB962C8B-B14F-4D97-AF65-F5344CB8AC3E}">
        <p14:creationId xmlns:p14="http://schemas.microsoft.com/office/powerpoint/2010/main" val="91561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5656" y="1052736"/>
            <a:ext cx="6196405" cy="4392488"/>
          </a:xfrm>
        </p:spPr>
        <p:txBody>
          <a:bodyPr/>
          <a:lstStyle/>
          <a:p>
            <a:r>
              <a:rPr lang="fr-FR" dirty="0"/>
              <a:t>Dans cette perspective, </a:t>
            </a:r>
            <a:r>
              <a:rPr lang="fr-FR" b="1" dirty="0" smtClean="0"/>
              <a:t>la digitalisation </a:t>
            </a:r>
            <a:r>
              <a:rPr lang="fr-FR" dirty="0"/>
              <a:t>implique des changements de stratégie, de modèle économique, d'approche opérationnelle, de culture et de </a:t>
            </a:r>
            <a:r>
              <a:rPr lang="fr-FR" dirty="0" smtClean="0"/>
              <a:t>paradigme de la part de l’expert comptable .</a:t>
            </a:r>
          </a:p>
          <a:p>
            <a:endParaRPr lang="fr-FR" dirty="0"/>
          </a:p>
          <a:p>
            <a:r>
              <a:rPr lang="fr-FR" dirty="0"/>
              <a:t> </a:t>
            </a:r>
            <a:r>
              <a:rPr lang="fr-FR" b="1" dirty="0" smtClean="0"/>
              <a:t>Le </a:t>
            </a:r>
            <a:r>
              <a:rPr lang="fr-FR" b="1" dirty="0"/>
              <a:t>« Digital » </a:t>
            </a:r>
            <a:r>
              <a:rPr lang="fr-FR" dirty="0"/>
              <a:t>est l’ensemble des usages et expériences découlant de la mise en réseau des outils numériques grâce à Internet.</a:t>
            </a:r>
          </a:p>
          <a:p>
            <a:endParaRPr lang="fr-FR" dirty="0"/>
          </a:p>
        </p:txBody>
      </p:sp>
    </p:spTree>
    <p:extLst>
      <p:ext uri="{BB962C8B-B14F-4D97-AF65-F5344CB8AC3E}">
        <p14:creationId xmlns:p14="http://schemas.microsoft.com/office/powerpoint/2010/main" val="385971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817582"/>
            <a:ext cx="7560840" cy="1202485"/>
          </a:xfrm>
        </p:spPr>
        <p:txBody>
          <a:bodyPr>
            <a:normAutofit/>
          </a:bodyPr>
          <a:lstStyle/>
          <a:p>
            <a:r>
              <a:rPr lang="fr-FR" sz="3600" b="1" dirty="0" smtClean="0">
                <a:solidFill>
                  <a:srgbClr val="C00000"/>
                </a:solidFill>
              </a:rPr>
              <a:t>Différence entre la numérisation et la digitalisation </a:t>
            </a:r>
            <a:endParaRPr lang="fr-FR" sz="3600" b="1" dirty="0">
              <a:solidFill>
                <a:srgbClr val="C00000"/>
              </a:solidFill>
            </a:endParaRPr>
          </a:p>
        </p:txBody>
      </p:sp>
      <p:sp>
        <p:nvSpPr>
          <p:cNvPr id="3" name="Espace réservé du contenu 2"/>
          <p:cNvSpPr>
            <a:spLocks noGrp="1"/>
          </p:cNvSpPr>
          <p:nvPr>
            <p:ph idx="1"/>
          </p:nvPr>
        </p:nvSpPr>
        <p:spPr/>
        <p:txBody>
          <a:bodyPr>
            <a:normAutofit fontScale="92500" lnSpcReduction="10000"/>
          </a:bodyPr>
          <a:lstStyle/>
          <a:p>
            <a:r>
              <a:rPr lang="fr-FR" dirty="0"/>
              <a:t>il faudrait faire la distinction entre les deux termes</a:t>
            </a:r>
            <a:r>
              <a:rPr lang="fr-FR" dirty="0" smtClean="0"/>
              <a:t>.</a:t>
            </a:r>
          </a:p>
          <a:p>
            <a:r>
              <a:rPr lang="fr-FR" dirty="0"/>
              <a:t>Quand on parle de </a:t>
            </a:r>
            <a:r>
              <a:rPr lang="fr-FR" b="1" dirty="0"/>
              <a:t>numérisation </a:t>
            </a:r>
            <a:r>
              <a:rPr lang="fr-FR" dirty="0"/>
              <a:t>d’une entreprise, il s’agit de l’équipement de l’entreprise en termes d’outils numérique comme les </a:t>
            </a:r>
            <a:r>
              <a:rPr lang="fr-FR" dirty="0" smtClean="0"/>
              <a:t>ordinateurs , les scanners et </a:t>
            </a:r>
            <a:r>
              <a:rPr lang="fr-FR" smtClean="0"/>
              <a:t>les logiciels. </a:t>
            </a:r>
            <a:endParaRPr lang="fr-FR" dirty="0" smtClean="0"/>
          </a:p>
          <a:p>
            <a:r>
              <a:rPr lang="fr-FR" b="1" dirty="0" smtClean="0"/>
              <a:t>La </a:t>
            </a:r>
            <a:r>
              <a:rPr lang="fr-FR" b="1" dirty="0"/>
              <a:t>numérisation </a:t>
            </a:r>
            <a:r>
              <a:rPr lang="fr-FR" dirty="0"/>
              <a:t>concerne aussi la transformation des documents en formats numériques. Par exemple, numériser les archives, les fiches clients, </a:t>
            </a:r>
            <a:r>
              <a:rPr lang="fr-FR" dirty="0" err="1"/>
              <a:t>etc</a:t>
            </a:r>
            <a:endParaRPr lang="fr-FR" dirty="0"/>
          </a:p>
        </p:txBody>
      </p:sp>
    </p:spTree>
    <p:extLst>
      <p:ext uri="{BB962C8B-B14F-4D97-AF65-F5344CB8AC3E}">
        <p14:creationId xmlns:p14="http://schemas.microsoft.com/office/powerpoint/2010/main" val="129066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836712"/>
            <a:ext cx="6543829" cy="4886357"/>
          </a:xfrm>
        </p:spPr>
        <p:txBody>
          <a:bodyPr>
            <a:normAutofit/>
          </a:bodyPr>
          <a:lstStyle/>
          <a:p>
            <a:r>
              <a:rPr lang="fr-FR" b="1" dirty="0"/>
              <a:t>La digitalisation </a:t>
            </a:r>
            <a:r>
              <a:rPr lang="fr-FR" dirty="0"/>
              <a:t>d’une entreprise implique, évidemment, sa numérisation. </a:t>
            </a:r>
            <a:r>
              <a:rPr lang="fr-FR" b="1" dirty="0"/>
              <a:t>La digitalisation </a:t>
            </a:r>
            <a:r>
              <a:rPr lang="fr-FR" dirty="0"/>
              <a:t>va au-delà de </a:t>
            </a:r>
            <a:r>
              <a:rPr lang="fr-FR" b="1" dirty="0"/>
              <a:t>la numérisation. </a:t>
            </a:r>
            <a:endParaRPr lang="fr-FR" b="1" dirty="0" smtClean="0"/>
          </a:p>
          <a:p>
            <a:r>
              <a:rPr lang="fr-FR" dirty="0" smtClean="0"/>
              <a:t>En </a:t>
            </a:r>
            <a:r>
              <a:rPr lang="fr-FR" dirty="0"/>
              <a:t>effet, digitaliser une entreprise consiste à mettre en place de nouveaux canaux de communication interne et externe via </a:t>
            </a:r>
            <a:r>
              <a:rPr lang="fr-FR" dirty="0" smtClean="0"/>
              <a:t>Internet.</a:t>
            </a:r>
          </a:p>
          <a:p>
            <a:r>
              <a:rPr lang="fr-FR" dirty="0" smtClean="0"/>
              <a:t>   </a:t>
            </a:r>
            <a:r>
              <a:rPr lang="fr-FR" dirty="0"/>
              <a:t>Avec le digital, un système de travail collaboratif doit être mis en place et valorisé</a:t>
            </a:r>
            <a:r>
              <a:rPr lang="fr-FR" dirty="0" smtClean="0"/>
              <a:t>.</a:t>
            </a:r>
          </a:p>
          <a:p>
            <a:r>
              <a:rPr lang="fr-FR" dirty="0" smtClean="0"/>
              <a:t> </a:t>
            </a:r>
            <a:r>
              <a:rPr lang="fr-FR" b="1" dirty="0"/>
              <a:t>La digitalisation </a:t>
            </a:r>
            <a:r>
              <a:rPr lang="fr-FR" dirty="0"/>
              <a:t>fait aussi appelle à </a:t>
            </a:r>
            <a:r>
              <a:rPr lang="fr-FR" b="1" dirty="0"/>
              <a:t>la dématérialisation</a:t>
            </a:r>
            <a:r>
              <a:rPr lang="fr-FR" dirty="0"/>
              <a:t> au point qu’une entreprise qui se dit digital n’utilise plus de stylo, ni de papier.</a:t>
            </a:r>
          </a:p>
        </p:txBody>
      </p:sp>
    </p:spTree>
    <p:extLst>
      <p:ext uri="{BB962C8B-B14F-4D97-AF65-F5344CB8AC3E}">
        <p14:creationId xmlns:p14="http://schemas.microsoft.com/office/powerpoint/2010/main" val="8765886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173</TotalTime>
  <Words>778</Words>
  <Application>Microsoft Office PowerPoint</Application>
  <PresentationFormat>Affichage à l'écran (4:3)</PresentationFormat>
  <Paragraphs>66</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Punaise</vt:lpstr>
      <vt:lpstr> </vt:lpstr>
      <vt:lpstr>Présentation PowerPoint</vt:lpstr>
      <vt:lpstr>La numérisation  </vt:lpstr>
      <vt:lpstr>Présentation PowerPoint</vt:lpstr>
      <vt:lpstr>Présentation PowerPoint</vt:lpstr>
      <vt:lpstr>La digitalisation </vt:lpstr>
      <vt:lpstr>Présentation PowerPoint</vt:lpstr>
      <vt:lpstr>Différence entre la numérisation et la digitalisation </vt:lpstr>
      <vt:lpstr>Présentation PowerPoint</vt:lpstr>
      <vt:lpstr>La Conduite aux changements </vt:lpstr>
      <vt:lpstr>Présentation PowerPoint</vt:lpstr>
      <vt:lpstr>Présentation PowerPoint</vt:lpstr>
      <vt:lpstr>Présentation PowerPoint</vt:lpstr>
      <vt:lpstr>Les 10 commandements à retenir pour réussir votre transition digitale :</vt:lpstr>
      <vt:lpstr>Présentation PowerPoint</vt:lpstr>
      <vt:lpstr>Présentation PowerPoint</vt:lpstr>
      <vt:lpstr> Un 11 eme commandement à titre de bonus</vt:lpstr>
      <vt:lpstr> Merci pour votre aimable attention  khaled.expertead@yahoo.fr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khaled</dc:creator>
  <cp:lastModifiedBy>bouslama</cp:lastModifiedBy>
  <cp:revision>17</cp:revision>
  <dcterms:created xsi:type="dcterms:W3CDTF">2018-12-12T18:55:55Z</dcterms:created>
  <dcterms:modified xsi:type="dcterms:W3CDTF">2018-12-27T10:05:20Z</dcterms:modified>
</cp:coreProperties>
</file>