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ableStyles" Target="tableStyle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826E24-C76F-4A66-8A89-9188F80735E4}" type="datetimeFigureOut">
              <a:rPr lang="fr-FR" smtClean="0"/>
              <a:pPr/>
              <a:t>06/01/2015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5E3C8A-1747-4CD0-AD54-0F0FF77A2DB3}" type="slidenum">
              <a:rPr lang="fr-FR" smtClean="0"/>
              <a:pPr/>
              <a:t>‹N°›</a:t>
            </a:fld>
            <a:endParaRPr lang="fr-FR"/>
          </a:p>
        </p:txBody>
      </p:sp>
    </p:spTree>
    <p:extLst>
      <p:ext uri="{BB962C8B-B14F-4D97-AF65-F5344CB8AC3E}">
        <p14:creationId xmlns:p14="http://schemas.microsoft.com/office/powerpoint/2010/main" val="3185102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D08A8EA2-21D3-481B-979E-379EB1907572}" type="datetime1">
              <a:rPr lang="fr-FR" smtClean="0"/>
              <a:pPr/>
              <a:t>06/01/2015</a:t>
            </a:fld>
            <a:endParaRPr lang="fr-FR"/>
          </a:p>
        </p:txBody>
      </p:sp>
      <p:sp>
        <p:nvSpPr>
          <p:cNvPr id="17" name="Espace réservé du pied de page 16"/>
          <p:cNvSpPr>
            <a:spLocks noGrp="1"/>
          </p:cNvSpPr>
          <p:nvPr>
            <p:ph type="ftr" sz="quarter" idx="11"/>
          </p:nvPr>
        </p:nvSpPr>
        <p:spPr/>
        <p:txBody>
          <a:bodyPr/>
          <a:lstStyle/>
          <a:p>
            <a:r>
              <a:rPr lang="fr-FR" smtClean="0"/>
              <a:t>DJOUIMAA Lamri,                                                                     Diplômé d'expertise comptable</a:t>
            </a:r>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BF233F34-ECA5-4F8D-84B4-3180CE10C84A}"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2817151-0E84-4358-B419-9B46752C8DC8}" type="datetime1">
              <a:rPr lang="fr-FR" smtClean="0"/>
              <a:pPr/>
              <a:t>06/01/2015</a:t>
            </a:fld>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6" name="Espace réservé du numéro de diapositive 5"/>
          <p:cNvSpPr>
            <a:spLocks noGrp="1"/>
          </p:cNvSpPr>
          <p:nvPr>
            <p:ph type="sldNum" sz="quarter" idx="12"/>
          </p:nvPr>
        </p:nvSpPr>
        <p:spPr/>
        <p:txBody>
          <a:bodyPr/>
          <a:lstStyle/>
          <a:p>
            <a:fld id="{BF233F34-ECA5-4F8D-84B4-3180CE10C84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1EC0EA-F410-4CD3-BC14-FEF331201B84}" type="datetime1">
              <a:rPr lang="fr-FR" smtClean="0"/>
              <a:pPr/>
              <a:t>06/01/2015</a:t>
            </a:fld>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6" name="Espace réservé du numéro de diapositive 5"/>
          <p:cNvSpPr>
            <a:spLocks noGrp="1"/>
          </p:cNvSpPr>
          <p:nvPr>
            <p:ph type="sldNum" sz="quarter" idx="12"/>
          </p:nvPr>
        </p:nvSpPr>
        <p:spPr/>
        <p:txBody>
          <a:bodyPr/>
          <a:lstStyle/>
          <a:p>
            <a:fld id="{BF233F34-ECA5-4F8D-84B4-3180CE10C84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874CF862-424D-43FF-9310-50204AD7F933}" type="datetime1">
              <a:rPr lang="fr-FR" smtClean="0"/>
              <a:pPr/>
              <a:t>06/01/2015</a:t>
            </a:fld>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6" name="Espace réservé du numéro de diapositive 5"/>
          <p:cNvSpPr>
            <a:spLocks noGrp="1"/>
          </p:cNvSpPr>
          <p:nvPr>
            <p:ph type="sldNum" sz="quarter" idx="12"/>
          </p:nvPr>
        </p:nvSpPr>
        <p:spPr/>
        <p:txBody>
          <a:bodyPr/>
          <a:lstStyle/>
          <a:p>
            <a:fld id="{BF233F34-ECA5-4F8D-84B4-3180CE10C84A}"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4916153-3206-4277-81AD-82C3E7D2D9BF}" type="datetime1">
              <a:rPr lang="fr-FR" smtClean="0"/>
              <a:pPr/>
              <a:t>06/01/2015</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r>
              <a:rPr lang="fr-FR" smtClean="0"/>
              <a:t>DJOUIMAA Lamri,                                                                     Diplômé d'expertise comptable</a:t>
            </a:r>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BF233F34-ECA5-4F8D-84B4-3180CE10C84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D90EF4C9-282C-45D4-A54F-9F8CA56BB1E6}" type="datetime1">
              <a:rPr lang="fr-FR" smtClean="0"/>
              <a:pPr/>
              <a:t>06/01/2015</a:t>
            </a:fld>
            <a:endParaRPr lang="fr-FR"/>
          </a:p>
        </p:txBody>
      </p:sp>
      <p:sp>
        <p:nvSpPr>
          <p:cNvPr id="6" name="Espace réservé du pied de page 5"/>
          <p:cNvSpPr>
            <a:spLocks noGrp="1"/>
          </p:cNvSpPr>
          <p:nvPr>
            <p:ph type="ftr" sz="quarter" idx="11"/>
          </p:nvPr>
        </p:nvSpPr>
        <p:spPr/>
        <p:txBody>
          <a:bodyPr/>
          <a:lstStyle/>
          <a:p>
            <a:r>
              <a:rPr lang="fr-FR" smtClean="0"/>
              <a:t>DJOUIMAA Lamri,                                                                     Diplômé d'expertise comptable</a:t>
            </a:r>
            <a:endParaRPr lang="fr-FR"/>
          </a:p>
        </p:txBody>
      </p:sp>
      <p:sp>
        <p:nvSpPr>
          <p:cNvPr id="7" name="Espace réservé du numéro de diapositive 6"/>
          <p:cNvSpPr>
            <a:spLocks noGrp="1"/>
          </p:cNvSpPr>
          <p:nvPr>
            <p:ph type="sldNum" sz="quarter" idx="12"/>
          </p:nvPr>
        </p:nvSpPr>
        <p:spPr/>
        <p:txBody>
          <a:bodyPr/>
          <a:lstStyle/>
          <a:p>
            <a:fld id="{BF233F34-ECA5-4F8D-84B4-3180CE10C84A}"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CD0E0C5E-8616-4C1E-9EF9-F2986953DBD7}" type="datetime1">
              <a:rPr lang="fr-FR" smtClean="0"/>
              <a:pPr/>
              <a:t>06/01/2015</a:t>
            </a:fld>
            <a:endParaRPr lang="fr-FR"/>
          </a:p>
        </p:txBody>
      </p:sp>
      <p:sp>
        <p:nvSpPr>
          <p:cNvPr id="8" name="Espace réservé du pied de page 7"/>
          <p:cNvSpPr>
            <a:spLocks noGrp="1"/>
          </p:cNvSpPr>
          <p:nvPr>
            <p:ph type="ftr" sz="quarter" idx="11"/>
          </p:nvPr>
        </p:nvSpPr>
        <p:spPr/>
        <p:txBody>
          <a:bodyPr/>
          <a:lstStyle/>
          <a:p>
            <a:r>
              <a:rPr lang="fr-FR" smtClean="0"/>
              <a:t>DJOUIMAA Lamri,                                                                     Diplômé d'expertise comptable</a:t>
            </a:r>
            <a:endParaRPr lang="fr-FR"/>
          </a:p>
        </p:txBody>
      </p:sp>
      <p:sp>
        <p:nvSpPr>
          <p:cNvPr id="9" name="Espace réservé du numéro de diapositive 8"/>
          <p:cNvSpPr>
            <a:spLocks noGrp="1"/>
          </p:cNvSpPr>
          <p:nvPr>
            <p:ph type="sldNum" sz="quarter" idx="12"/>
          </p:nvPr>
        </p:nvSpPr>
        <p:spPr/>
        <p:txBody>
          <a:bodyPr/>
          <a:lstStyle/>
          <a:p>
            <a:fld id="{BF233F34-ECA5-4F8D-84B4-3180CE10C84A}"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F0D4A26-EE51-430D-9729-E8AE317454A9}" type="datetime1">
              <a:rPr lang="fr-FR" smtClean="0"/>
              <a:pPr/>
              <a:t>06/01/2015</a:t>
            </a:fld>
            <a:endParaRPr lang="fr-FR"/>
          </a:p>
        </p:txBody>
      </p:sp>
      <p:sp>
        <p:nvSpPr>
          <p:cNvPr id="4" name="Espace réservé du pied de page 3"/>
          <p:cNvSpPr>
            <a:spLocks noGrp="1"/>
          </p:cNvSpPr>
          <p:nvPr>
            <p:ph type="ftr" sz="quarter" idx="11"/>
          </p:nvPr>
        </p:nvSpPr>
        <p:spPr/>
        <p:txBody>
          <a:bodyPr/>
          <a:lstStyle/>
          <a:p>
            <a:r>
              <a:rPr lang="fr-FR" smtClean="0"/>
              <a:t>DJOUIMAA Lamri,                                                                     Diplômé d'expertise comptable</a:t>
            </a:r>
            <a:endParaRPr lang="fr-FR"/>
          </a:p>
        </p:txBody>
      </p:sp>
      <p:sp>
        <p:nvSpPr>
          <p:cNvPr id="5" name="Espace réservé du numéro de diapositive 4"/>
          <p:cNvSpPr>
            <a:spLocks noGrp="1"/>
          </p:cNvSpPr>
          <p:nvPr>
            <p:ph type="sldNum" sz="quarter" idx="12"/>
          </p:nvPr>
        </p:nvSpPr>
        <p:spPr/>
        <p:txBody>
          <a:bodyPr/>
          <a:lstStyle/>
          <a:p>
            <a:fld id="{BF233F34-ECA5-4F8D-84B4-3180CE10C84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236B082-CE8F-4775-B5F5-727C32380D5E}" type="datetime1">
              <a:rPr lang="fr-FR" smtClean="0"/>
              <a:pPr/>
              <a:t>06/01/2015</a:t>
            </a:fld>
            <a:endParaRPr lang="fr-FR"/>
          </a:p>
        </p:txBody>
      </p:sp>
      <p:sp>
        <p:nvSpPr>
          <p:cNvPr id="3" name="Espace réservé du pied de page 2"/>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A430F13-04A6-4AE9-A49D-39C2FBFBF2B5}" type="datetime1">
              <a:rPr lang="fr-FR" smtClean="0"/>
              <a:pPr/>
              <a:t>06/01/2015</a:t>
            </a:fld>
            <a:endParaRPr lang="fr-FR"/>
          </a:p>
        </p:txBody>
      </p:sp>
      <p:sp>
        <p:nvSpPr>
          <p:cNvPr id="6" name="Espace réservé du pied de page 5"/>
          <p:cNvSpPr>
            <a:spLocks noGrp="1"/>
          </p:cNvSpPr>
          <p:nvPr>
            <p:ph type="ftr" sz="quarter" idx="11"/>
          </p:nvPr>
        </p:nvSpPr>
        <p:spPr/>
        <p:txBody>
          <a:bodyPr/>
          <a:lstStyle/>
          <a:p>
            <a:r>
              <a:rPr lang="fr-FR" smtClean="0"/>
              <a:t>DJOUIMAA Lamri,                                                                     Diplômé d'expertise comptable</a:t>
            </a:r>
            <a:endParaRPr lang="fr-FR"/>
          </a:p>
        </p:txBody>
      </p:sp>
      <p:sp>
        <p:nvSpPr>
          <p:cNvPr id="7" name="Espace réservé du numéro de diapositive 6"/>
          <p:cNvSpPr>
            <a:spLocks noGrp="1"/>
          </p:cNvSpPr>
          <p:nvPr>
            <p:ph type="sldNum" sz="quarter" idx="12"/>
          </p:nvPr>
        </p:nvSpPr>
        <p:spPr/>
        <p:txBody>
          <a:bodyPr/>
          <a:lstStyle/>
          <a:p>
            <a:fld id="{BF233F34-ECA5-4F8D-84B4-3180CE10C84A}"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6D44E4D4-2FF7-42A8-8418-E4B03EA1AC06}" type="datetime1">
              <a:rPr lang="fr-FR" smtClean="0"/>
              <a:pPr/>
              <a:t>06/01/2015</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r>
              <a:rPr lang="fr-FR" smtClean="0"/>
              <a:t>DJOUIMAA Lamri,                                                                     Diplômé d'expertise comptable</a:t>
            </a:r>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BF233F34-ECA5-4F8D-84B4-3180CE10C84A}"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6B623A6-012D-4284-B4E2-773E9B2B7F8F}" type="datetime1">
              <a:rPr lang="fr-FR" smtClean="0"/>
              <a:pPr/>
              <a:t>06/01/2015</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FR" smtClean="0"/>
              <a:t>DJOUIMAA Lamri,                                                                     Diplômé d'expertise comptable</a:t>
            </a:r>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F233F34-ECA5-4F8D-84B4-3180CE10C84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a:bodyPr>
          <a:lstStyle/>
          <a:p>
            <a:r>
              <a:rPr lang="fr-FR" sz="3600" b="1" dirty="0" smtClean="0"/>
              <a:t>PROJET LOI DE FINANCES POUR 2015</a:t>
            </a:r>
            <a:endParaRPr lang="fr-FR" sz="3600" b="1" dirty="0"/>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a:t>
            </a:fld>
            <a:endParaRPr lang="fr-FR"/>
          </a:p>
        </p:txBody>
      </p:sp>
      <p:sp>
        <p:nvSpPr>
          <p:cNvPr id="2" name="Titre 1"/>
          <p:cNvSpPr>
            <a:spLocks noGrp="1"/>
          </p:cNvSpPr>
          <p:nvPr>
            <p:ph type="ctrTitle"/>
          </p:nvPr>
        </p:nvSpPr>
        <p:spPr/>
        <p:txBody>
          <a:bodyPr/>
          <a:lstStyle/>
          <a:p>
            <a:endParaRPr lang="fr-F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10</a:t>
            </a:fld>
            <a:endParaRPr lang="fr-FR"/>
          </a:p>
        </p:txBody>
      </p:sp>
      <p:sp>
        <p:nvSpPr>
          <p:cNvPr id="3" name="Espace réservé du contenu 2"/>
          <p:cNvSpPr>
            <a:spLocks noGrp="1"/>
          </p:cNvSpPr>
          <p:nvPr>
            <p:ph sz="quarter" idx="1"/>
          </p:nvPr>
        </p:nvSpPr>
        <p:spPr/>
        <p:txBody>
          <a:bodyPr/>
          <a:lstStyle/>
          <a:p>
            <a:r>
              <a:rPr lang="fr-FR" dirty="0"/>
              <a:t>EXTENSION DE L'APLLICATION DE L'IRG AUX ASSOCIES ET GERANTS DES SARL, AUX ASSOCIES DES SOCIETES DE PERSONNES, DES SOCIETES CIVILES PROFESSIONNELLES ET DES MEMBRES DES SOCIETES DE PARTICIPATION SUITE AU BASCULEMENT AU REGIME DE L'IFU  DES SOCIETES DONT LE CHIFFRE D'AFFAIRE N'EXCEDE PAS 30 MILLIONS DE DINARS</a:t>
            </a:r>
          </a:p>
        </p:txBody>
      </p:sp>
    </p:spTree>
  </p:cSld>
  <p:clrMapOvr>
    <a:masterClrMapping/>
  </p:clrMapOvr>
  <p:transition>
    <p:dissolve/>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100</a:t>
            </a:fld>
            <a:endParaRPr lang="fr-FR"/>
          </a:p>
        </p:txBody>
      </p:sp>
      <p:sp>
        <p:nvSpPr>
          <p:cNvPr id="3" name="Espace réservé du contenu 2"/>
          <p:cNvSpPr>
            <a:spLocks noGrp="1"/>
          </p:cNvSpPr>
          <p:nvPr>
            <p:ph sz="quarter" idx="1"/>
          </p:nvPr>
        </p:nvSpPr>
        <p:spPr/>
        <p:txBody>
          <a:bodyPr>
            <a:normAutofit/>
          </a:bodyPr>
          <a:lstStyle/>
          <a:p>
            <a:r>
              <a:rPr lang="fr-FR" dirty="0"/>
              <a:t>MODIFICATION SUITE AU CHANGEMENT DES STATUTS DES ETABLISSEMENTS DE SANTE OU LES SECTEURS SANITAIRES ONT ETE ERIGES EN DEUX ENTITES:</a:t>
            </a:r>
          </a:p>
          <a:p>
            <a:r>
              <a:rPr lang="fr-FR" dirty="0"/>
              <a:t>LES ETABLISSEMENTS PUBLICS HOSPITALIERS(EPH)ET</a:t>
            </a:r>
          </a:p>
          <a:p>
            <a:r>
              <a:rPr lang="fr-FR" dirty="0"/>
              <a:t>LES ETABLISSEMENTS PUBLICS DE SANTE DE PROXIMITE (EPSP), CREES PAR LE DECRET EXECUTIF N° 2007-140 DU 19/05/2007. </a:t>
            </a:r>
          </a:p>
          <a:p>
            <a:endParaRPr lang="fr-FR" dirty="0"/>
          </a:p>
        </p:txBody>
      </p:sp>
    </p:spTree>
  </p:cSld>
  <p:clrMapOvr>
    <a:masterClrMapping/>
  </p:clrMapOvr>
  <p:transition>
    <p:wheel spokes="8"/>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101</a:t>
            </a:fld>
            <a:endParaRPr lang="fr-FR"/>
          </a:p>
        </p:txBody>
      </p:sp>
      <p:sp>
        <p:nvSpPr>
          <p:cNvPr id="3" name="Espace réservé du contenu 2"/>
          <p:cNvSpPr>
            <a:spLocks noGrp="1"/>
          </p:cNvSpPr>
          <p:nvPr>
            <p:ph sz="quarter" idx="1"/>
          </p:nvPr>
        </p:nvSpPr>
        <p:spPr/>
        <p:txBody>
          <a:bodyPr>
            <a:normAutofit/>
          </a:bodyPr>
          <a:lstStyle/>
          <a:p>
            <a:r>
              <a:rPr lang="fr-FR" sz="4800" dirty="0" smtClean="0"/>
              <a:t>Merci de votre attention</a:t>
            </a:r>
            <a:endParaRPr lang="fr-FR" sz="4800" dirty="0"/>
          </a:p>
        </p:txBody>
      </p:sp>
    </p:spTree>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11</a:t>
            </a:fld>
            <a:endParaRPr lang="fr-FR"/>
          </a:p>
        </p:txBody>
      </p:sp>
      <p:sp>
        <p:nvSpPr>
          <p:cNvPr id="3" name="Espace réservé du contenu 2"/>
          <p:cNvSpPr>
            <a:spLocks noGrp="1"/>
          </p:cNvSpPr>
          <p:nvPr>
            <p:ph sz="quarter" idx="1"/>
          </p:nvPr>
        </p:nvSpPr>
        <p:spPr/>
        <p:txBody>
          <a:bodyPr/>
          <a:lstStyle/>
          <a:p>
            <a:r>
              <a:rPr lang="fr-FR" b="1" dirty="0"/>
              <a:t>EXONERATION DE L'IRG SUR LES BENEFICES DISTRIBUES AUX ACTIONNAIRES ET DETENTEURS DE PARTS SOCIALES DANS LES SOCIETES RELEVANT DE L'IFU.</a:t>
            </a:r>
            <a:endParaRPr lang="fr-FR" dirty="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12</a:t>
            </a:fld>
            <a:endParaRPr lang="fr-FR"/>
          </a:p>
        </p:txBody>
      </p:sp>
      <p:sp>
        <p:nvSpPr>
          <p:cNvPr id="3" name="Espace réservé du contenu 2"/>
          <p:cNvSpPr>
            <a:spLocks noGrp="1"/>
          </p:cNvSpPr>
          <p:nvPr>
            <p:ph sz="quarter" idx="1"/>
          </p:nvPr>
        </p:nvSpPr>
        <p:spPr/>
        <p:txBody>
          <a:bodyPr/>
          <a:lstStyle/>
          <a:p>
            <a:r>
              <a:rPr lang="fr-FR" dirty="0"/>
              <a:t>EXCLUSION DU CHAMP D'APLICATION DE L'IBS, DES SOCIETES ET COOPERATIVES SOUMISES A L'IFU SUITE A LA NOUVEAUTE APPORTEE DANS L'ARTICLE </a:t>
            </a:r>
            <a:r>
              <a:rPr lang="fr-FR" b="1" dirty="0"/>
              <a:t>282 BIS</a:t>
            </a:r>
            <a:r>
              <a:rPr lang="fr-FR" dirty="0"/>
              <a:t> DU CIDTA QUI INTEGRE LES SOCIETES SOUMISES A L'IBS ET DONT LE CHIFFRE D'AFFAIRE N'EXCEDE PAS 30 MILLIONS DE DINARS  A L'IFU.</a:t>
            </a: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13</a:t>
            </a:fld>
            <a:endParaRPr lang="fr-FR"/>
          </a:p>
        </p:txBody>
      </p:sp>
      <p:sp>
        <p:nvSpPr>
          <p:cNvPr id="3" name="Espace réservé du contenu 2"/>
          <p:cNvSpPr>
            <a:spLocks noGrp="1"/>
          </p:cNvSpPr>
          <p:nvPr>
            <p:ph sz="quarter" idx="1"/>
          </p:nvPr>
        </p:nvSpPr>
        <p:spPr/>
        <p:txBody>
          <a:bodyPr/>
          <a:lstStyle/>
          <a:p>
            <a:r>
              <a:rPr lang="fr-FR" dirty="0"/>
              <a:t>UNIFICATION DU TAUX DE L'IBS EN LE FIXANT A 23 %</a:t>
            </a: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14</a:t>
            </a:fld>
            <a:endParaRPr lang="fr-FR"/>
          </a:p>
        </p:txBody>
      </p:sp>
      <p:sp>
        <p:nvSpPr>
          <p:cNvPr id="3" name="Espace réservé du contenu 2"/>
          <p:cNvSpPr>
            <a:spLocks noGrp="1"/>
          </p:cNvSpPr>
          <p:nvPr>
            <p:ph sz="quarter" idx="1"/>
          </p:nvPr>
        </p:nvSpPr>
        <p:spPr/>
        <p:txBody>
          <a:bodyPr/>
          <a:lstStyle/>
          <a:p>
            <a:r>
              <a:rPr lang="fr-FR" dirty="0"/>
              <a:t>REMPLACEMENT PAR L'IFU  DES IMPOTS SUIVANTS: IRG, IBS, TAP et TVA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15</a:t>
            </a:fld>
            <a:endParaRPr lang="fr-FR"/>
          </a:p>
        </p:txBody>
      </p:sp>
      <p:sp>
        <p:nvSpPr>
          <p:cNvPr id="3" name="Espace réservé du contenu 2"/>
          <p:cNvSpPr>
            <a:spLocks noGrp="1"/>
          </p:cNvSpPr>
          <p:nvPr>
            <p:ph sz="quarter" idx="1"/>
          </p:nvPr>
        </p:nvSpPr>
        <p:spPr/>
        <p:txBody>
          <a:bodyPr/>
          <a:lstStyle/>
          <a:p>
            <a:r>
              <a:rPr lang="fr-FR" dirty="0"/>
              <a:t>ELARGISSEMENT DE L'FU AUX CONTRIBUABLES  DONT LE CHIFFRE D'AFFAIRES  N'EXCEDE PAS 30 MILLIONS DE DINARS QUELLE QUE SOIT LA NATURE DE LEUR </a:t>
            </a:r>
            <a:r>
              <a:rPr lang="fr-FR" b="1" dirty="0"/>
              <a:t>ACTIVITE</a:t>
            </a:r>
            <a:r>
              <a:rPr lang="fr-FR" dirty="0"/>
              <a:t>: COMMERCANTS ARTISANS OU PROFESSIONS LIBERALES OU LEUR </a:t>
            </a:r>
            <a:r>
              <a:rPr lang="fr-FR" b="1" dirty="0"/>
              <a:t>NATURE JURIDIQUE</a:t>
            </a:r>
            <a:r>
              <a:rPr lang="fr-FR" dirty="0"/>
              <a:t>:PERSONNES PHYSIQUES OUE MORALES.</a:t>
            </a: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16</a:t>
            </a:fld>
            <a:endParaRPr lang="fr-FR"/>
          </a:p>
        </p:txBody>
      </p:sp>
      <p:sp>
        <p:nvSpPr>
          <p:cNvPr id="3" name="Espace réservé du contenu 2"/>
          <p:cNvSpPr>
            <a:spLocks noGrp="1"/>
          </p:cNvSpPr>
          <p:nvPr>
            <p:ph sz="quarter" idx="1"/>
          </p:nvPr>
        </p:nvSpPr>
        <p:spPr/>
        <p:txBody>
          <a:bodyPr/>
          <a:lstStyle/>
          <a:p>
            <a:r>
              <a:rPr lang="fr-FR" dirty="0"/>
              <a:t>POSSIBILITE POUR LE CONTRIBUABLE QUI EXPLOITE PLUSIEURS ETABLISSEMENTS DONT LE CHIFFRE D'AFFAIRES TOTAL EXCEDE 3 MILLIONS DE DINARS D'OPTER POUR LE REGIME DU REEL.</a:t>
            </a:r>
          </a:p>
          <a:p>
            <a:endParaRPr lang="fr-FR"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17</a:t>
            </a:fld>
            <a:endParaRPr lang="fr-FR"/>
          </a:p>
        </p:txBody>
      </p:sp>
      <p:sp>
        <p:nvSpPr>
          <p:cNvPr id="3" name="Espace réservé du contenu 2"/>
          <p:cNvSpPr>
            <a:spLocks noGrp="1"/>
          </p:cNvSpPr>
          <p:nvPr>
            <p:ph sz="quarter" idx="1"/>
          </p:nvPr>
        </p:nvSpPr>
        <p:spPr/>
        <p:txBody>
          <a:bodyPr/>
          <a:lstStyle/>
          <a:p>
            <a:r>
              <a:rPr lang="fr-FR" dirty="0"/>
              <a:t>FIXATION DU TAUX DE L'IFU A 5 % POUR LES ACTIVITES DE PRODUCTION ET DE VENTES DE BIENS ET 12 % POUR LES AUTRES ACTIVITES</a:t>
            </a:r>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18</a:t>
            </a:fld>
            <a:endParaRPr lang="fr-FR"/>
          </a:p>
        </p:txBody>
      </p:sp>
      <p:sp>
        <p:nvSpPr>
          <p:cNvPr id="3" name="Espace réservé du contenu 2"/>
          <p:cNvSpPr>
            <a:spLocks noGrp="1"/>
          </p:cNvSpPr>
          <p:nvPr>
            <p:ph sz="quarter" idx="1"/>
          </p:nvPr>
        </p:nvSpPr>
        <p:spPr/>
        <p:txBody>
          <a:bodyPr/>
          <a:lstStyle/>
          <a:p>
            <a:r>
              <a:rPr lang="fr-FR" dirty="0"/>
              <a:t>EXTENSION DE L'OCTROI DES EXONERATIONS PREVUES A L'ARTICLE 13 DU CIDTA AUX PROMOTEURS D'INVESTISSEMENTS  SUIVIS SOUS LE REGIME DE L'IFU ET ELIGIBLES AUX DISPOSITIFS ANSEJ , CNAC  ET ANGEM</a:t>
            </a:r>
          </a:p>
          <a:p>
            <a:endParaRPr lang="fr-FR" dirty="0"/>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19</a:t>
            </a:fld>
            <a:endParaRPr lang="fr-FR"/>
          </a:p>
        </p:txBody>
      </p:sp>
      <p:sp>
        <p:nvSpPr>
          <p:cNvPr id="3" name="Espace réservé du contenu 2"/>
          <p:cNvSpPr>
            <a:spLocks noGrp="1"/>
          </p:cNvSpPr>
          <p:nvPr>
            <p:ph sz="quarter" idx="1"/>
          </p:nvPr>
        </p:nvSpPr>
        <p:spPr/>
        <p:txBody>
          <a:bodyPr/>
          <a:lstStyle/>
          <a:p>
            <a:r>
              <a:rPr lang="fr-FR" dirty="0"/>
              <a:t>POSSIBILITE POUR LES CONTRIBUABLES RELEVANT DU REGIME DE L'IFU D'OPTER POUR LE PAIEMENT ANNUEL DE L'IMPOT ENTRE LE 1ER ET LE 30 SEPTEMBRE SANS AVERTISSEMENT PREALABLE</a:t>
            </a: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a:t>
            </a:fld>
            <a:endParaRPr lang="fr-FR"/>
          </a:p>
        </p:txBody>
      </p:sp>
      <p:sp>
        <p:nvSpPr>
          <p:cNvPr id="3" name="Espace réservé du contenu 2"/>
          <p:cNvSpPr>
            <a:spLocks noGrp="1"/>
          </p:cNvSpPr>
          <p:nvPr>
            <p:ph sz="quarter" idx="1"/>
          </p:nvPr>
        </p:nvSpPr>
        <p:spPr/>
        <p:txBody>
          <a:bodyPr/>
          <a:lstStyle/>
          <a:p>
            <a:r>
              <a:rPr lang="fr-FR" dirty="0"/>
              <a:t>FUSION DES BENEFICES DES ACTIVITES ARTISANALES ET DES PROFESSIONS  NON COMMERCIALES, AVEC CEUX DES PROFESSIONS INDUSTRIELLES ET COMMERCIALES.</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20</a:t>
            </a:fld>
            <a:endParaRPr lang="fr-FR"/>
          </a:p>
        </p:txBody>
      </p:sp>
      <p:sp>
        <p:nvSpPr>
          <p:cNvPr id="3" name="Espace réservé du contenu 2"/>
          <p:cNvSpPr>
            <a:spLocks noGrp="1"/>
          </p:cNvSpPr>
          <p:nvPr>
            <p:ph sz="quarter" idx="1"/>
          </p:nvPr>
        </p:nvSpPr>
        <p:spPr/>
        <p:txBody>
          <a:bodyPr/>
          <a:lstStyle/>
          <a:p>
            <a:r>
              <a:rPr lang="fr-FR" dirty="0"/>
              <a:t>RELEVEMENT DU MINIMUM D'IMPOSITION EXIGIBLE DES CONTRIBUABLES DE 5.000  A 10.000 DA SUITE AU RELEVEMENT DU SEUIL DE L'IFU DE 10 MILLIONS DE DINARS A 30 MILLIONS DE DINARS.</a:t>
            </a:r>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21</a:t>
            </a:fld>
            <a:endParaRPr lang="fr-FR"/>
          </a:p>
        </p:txBody>
      </p:sp>
      <p:sp>
        <p:nvSpPr>
          <p:cNvPr id="3" name="Espace réservé du contenu 2"/>
          <p:cNvSpPr>
            <a:spLocks noGrp="1"/>
          </p:cNvSpPr>
          <p:nvPr>
            <p:ph sz="quarter" idx="1"/>
          </p:nvPr>
        </p:nvSpPr>
        <p:spPr/>
        <p:txBody>
          <a:bodyPr/>
          <a:lstStyle/>
          <a:p>
            <a:r>
              <a:rPr lang="fr-FR" dirty="0"/>
              <a:t>MODIFICATION  DES DISPÖSITIONS DE L'ARTICLE 73 DU CODE DE L'ENREGISTREMENT FIXANT LES JOURS D'OUVERTURE AU PUBLIC DES BUREAUX DE L'ENREGISTREMENT SUITE AU CHANGEMENT DES JOURS DE WEEK ENDS DEPUIS LE 14 AOUT 2009  (VENDREDI-SAMEDI AU LIEU DE JEUDI-VENDREDI) </a:t>
            </a:r>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22</a:t>
            </a:fld>
            <a:endParaRPr lang="fr-FR"/>
          </a:p>
        </p:txBody>
      </p:sp>
      <p:sp>
        <p:nvSpPr>
          <p:cNvPr id="3" name="Espace réservé du contenu 2"/>
          <p:cNvSpPr>
            <a:spLocks noGrp="1"/>
          </p:cNvSpPr>
          <p:nvPr>
            <p:ph sz="quarter" idx="1"/>
          </p:nvPr>
        </p:nvSpPr>
        <p:spPr/>
        <p:txBody>
          <a:bodyPr>
            <a:normAutofit/>
          </a:bodyPr>
          <a:lstStyle/>
          <a:p>
            <a:r>
              <a:rPr lang="fr-FR" dirty="0"/>
              <a:t>AUGMENTATION (</a:t>
            </a:r>
            <a:r>
              <a:rPr lang="fr-FR" b="1" dirty="0"/>
              <a:t>DE 500  DA   A 1.500 DA</a:t>
            </a:r>
            <a:r>
              <a:rPr lang="fr-FR" dirty="0"/>
              <a:t>) DU DROIT FIXE APPLICABLE AUX ACTES QUI NE SONT PAS CITES PAR LE CODE DE L'ENREGISTREMENT ET QUI NE PEUVENT DONNER LIEU A LA PERCEPTION D'UN DROIT PROPORTIONNEL, ET CE POUR COMPENSER LA MOINS-VALUE DU DROIT DE TIMBRE SUR LE CASIER JUDICIAIRE, LE CERTIFICAT DE NATIONALITE ET  LA CARTE D'IDENTITE NATIONALE </a:t>
            </a:r>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23</a:t>
            </a:fld>
            <a:endParaRPr lang="fr-FR"/>
          </a:p>
        </p:txBody>
      </p:sp>
      <p:sp>
        <p:nvSpPr>
          <p:cNvPr id="3" name="Espace réservé du contenu 2"/>
          <p:cNvSpPr>
            <a:spLocks noGrp="1"/>
          </p:cNvSpPr>
          <p:nvPr>
            <p:ph sz="quarter" idx="1"/>
          </p:nvPr>
        </p:nvSpPr>
        <p:spPr/>
        <p:txBody>
          <a:bodyPr/>
          <a:lstStyle/>
          <a:p>
            <a:r>
              <a:rPr lang="fr-FR" dirty="0"/>
              <a:t>SUPPRESSION DU DROIT DE TIMBRE EXIGIBLE SUR LE CERTIFICAT DE NATIONALITE ET SUR LE CASIER JUDICIAIRE DANS LE CADRE DES MESURES DE SIMPLIFICATION ET D'ALLEGEMENT PRISE PAR L'ADMINISTRATION AU PROFIT DES CITOYENS.</a:t>
            </a:r>
          </a:p>
        </p:txBody>
      </p:sp>
    </p:spTree>
  </p:cSld>
  <p:clrMapOvr>
    <a:masterClrMapping/>
  </p:clrMapOvr>
  <p:transition>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24</a:t>
            </a:fld>
            <a:endParaRPr lang="fr-FR"/>
          </a:p>
        </p:txBody>
      </p:sp>
      <p:sp>
        <p:nvSpPr>
          <p:cNvPr id="3" name="Espace réservé du contenu 2"/>
          <p:cNvSpPr>
            <a:spLocks noGrp="1"/>
          </p:cNvSpPr>
          <p:nvPr>
            <p:ph sz="quarter" idx="1"/>
          </p:nvPr>
        </p:nvSpPr>
        <p:spPr/>
        <p:txBody>
          <a:bodyPr/>
          <a:lstStyle/>
          <a:p>
            <a:r>
              <a:rPr lang="fr-FR" dirty="0"/>
              <a:t>SUPPRESSION DE LA CONTRAINTE DU PAIEMENT PREALABLE ET INTEGRAL DES DROITS D'ENREGISTREMENT  RELATIVE A L’ENREGISTREMENT DES DECISIONS DES JUSTICE PORTANT HOMOLOGATION DE PARTAGE </a:t>
            </a:r>
          </a:p>
          <a:p>
            <a:endParaRPr lang="fr-FR" dirty="0"/>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25</a:t>
            </a:fld>
            <a:endParaRPr lang="fr-FR"/>
          </a:p>
        </p:txBody>
      </p:sp>
      <p:sp>
        <p:nvSpPr>
          <p:cNvPr id="3" name="Espace réservé du contenu 2"/>
          <p:cNvSpPr>
            <a:spLocks noGrp="1"/>
          </p:cNvSpPr>
          <p:nvPr>
            <p:ph sz="quarter" idx="1"/>
          </p:nvPr>
        </p:nvSpPr>
        <p:spPr/>
        <p:txBody>
          <a:bodyPr/>
          <a:lstStyle/>
          <a:p>
            <a:r>
              <a:rPr lang="fr-FR" dirty="0"/>
              <a:t>SUPPRESSION DE LA MENTION RELATIVE A LA DELIVRANCE DE L'EXTRAIT DE LA MATRICE CADASTRALE PAR LES DIRECTEURS DES IMPOTS OU PAR LE PRESIDENT DE L'APC DU FAIT QUE CES DERNIERS NE SONT PLUS  HABILITES A DELIVRER CE DOCUMENT(SEULS LES SERVICES DU CADASTRE SONT HABILITES ACTUELLEMENT A LE DELIVRER)</a:t>
            </a:r>
          </a:p>
        </p:txBody>
      </p:sp>
    </p:spTree>
  </p:cSld>
  <p:clrMapOvr>
    <a:masterClrMapping/>
  </p:clrMapOvr>
  <p:transition>
    <p:wedg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26</a:t>
            </a:fld>
            <a:endParaRPr lang="fr-FR"/>
          </a:p>
        </p:txBody>
      </p:sp>
      <p:sp>
        <p:nvSpPr>
          <p:cNvPr id="3" name="Espace réservé du contenu 2"/>
          <p:cNvSpPr>
            <a:spLocks noGrp="1"/>
          </p:cNvSpPr>
          <p:nvPr>
            <p:ph sz="quarter" idx="1"/>
          </p:nvPr>
        </p:nvSpPr>
        <p:spPr/>
        <p:txBody>
          <a:bodyPr/>
          <a:lstStyle/>
          <a:p>
            <a:r>
              <a:rPr lang="fr-FR" dirty="0"/>
              <a:t>ACTUALISATION (REVISION A LA HAUSSE) DES DROITS RELATIFS A LA TAXE DE PUBLICITE FONCIERE, INSTITUES PAR LA </a:t>
            </a:r>
            <a:r>
              <a:rPr lang="fr-FR" b="1" dirty="0"/>
              <a:t>LF 1992 </a:t>
            </a:r>
            <a:r>
              <a:rPr lang="fr-FR" dirty="0"/>
              <a:t>ET INCHANGES DEPUIS  </a:t>
            </a:r>
            <a:r>
              <a:rPr lang="fr-FR" b="1" dirty="0"/>
              <a:t>2004</a:t>
            </a:r>
            <a:r>
              <a:rPr lang="fr-FR" dirty="0"/>
              <a:t> EN VUE DE LES ADAPTER A L’EVOLUTION SOCIO-ECONOMIQUE CONSTATEE DURANT LA DERNIERE DECENNIE.</a:t>
            </a:r>
          </a:p>
          <a:p>
            <a:endParaRPr lang="fr-FR" dirty="0"/>
          </a:p>
        </p:txBody>
      </p:sp>
    </p:spTree>
  </p:cSld>
  <p:clrMapOvr>
    <a:masterClrMapping/>
  </p:clrMapOvr>
  <p:transition>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27</a:t>
            </a:fld>
            <a:endParaRPr lang="fr-FR"/>
          </a:p>
        </p:txBody>
      </p:sp>
      <p:sp>
        <p:nvSpPr>
          <p:cNvPr id="3" name="Espace réservé du contenu 2"/>
          <p:cNvSpPr>
            <a:spLocks noGrp="1"/>
          </p:cNvSpPr>
          <p:nvPr>
            <p:ph sz="quarter" idx="1"/>
          </p:nvPr>
        </p:nvSpPr>
        <p:spPr/>
        <p:txBody>
          <a:bodyPr/>
          <a:lstStyle/>
          <a:p>
            <a:r>
              <a:rPr lang="fr-FR" dirty="0"/>
              <a:t>REMPLACEMENT DE L'EXPRESSION "papier normal"  PAR " demi-feuille de papier normal"</a:t>
            </a:r>
          </a:p>
        </p:txBody>
      </p:sp>
    </p:spTree>
  </p:cSld>
  <p:clrMapOvr>
    <a:masterClrMapping/>
  </p:clrMapOvr>
  <p:transition>
    <p:wedg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28</a:t>
            </a:fld>
            <a:endParaRPr lang="fr-FR"/>
          </a:p>
        </p:txBody>
      </p:sp>
      <p:sp>
        <p:nvSpPr>
          <p:cNvPr id="3" name="Espace réservé du contenu 2"/>
          <p:cNvSpPr>
            <a:spLocks noGrp="1"/>
          </p:cNvSpPr>
          <p:nvPr>
            <p:ph sz="quarter" idx="1"/>
          </p:nvPr>
        </p:nvSpPr>
        <p:spPr/>
        <p:txBody>
          <a:bodyPr/>
          <a:lstStyle/>
          <a:p>
            <a:r>
              <a:rPr lang="fr-FR" dirty="0"/>
              <a:t>REMPLACEMENT DE L' EXPRESSION "</a:t>
            </a:r>
            <a:r>
              <a:rPr lang="fr-FR" b="1" dirty="0"/>
              <a:t>CONTRIBUTIONS DIVERSES</a:t>
            </a:r>
            <a:r>
              <a:rPr lang="fr-FR" dirty="0"/>
              <a:t>" PAR "</a:t>
            </a:r>
            <a:r>
              <a:rPr lang="fr-FR" b="1" dirty="0"/>
              <a:t>IMPOTS</a:t>
            </a:r>
            <a:r>
              <a:rPr lang="fr-FR" dirty="0"/>
              <a:t>" DANS LE CADRE DE L'HARMONISATION DES DISPOSITIONS DU CODE DU TIMBRE</a:t>
            </a:r>
          </a:p>
        </p:txBody>
      </p:sp>
    </p:spTree>
  </p:cSld>
  <p:clrMapOvr>
    <a:masterClrMapping/>
  </p:clrMapOvr>
  <p:transition>
    <p:wedg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29</a:t>
            </a:fld>
            <a:endParaRPr lang="fr-FR"/>
          </a:p>
        </p:txBody>
      </p:sp>
      <p:sp>
        <p:nvSpPr>
          <p:cNvPr id="3" name="Espace réservé du contenu 2"/>
          <p:cNvSpPr>
            <a:spLocks noGrp="1"/>
          </p:cNvSpPr>
          <p:nvPr>
            <p:ph sz="quarter" idx="1"/>
          </p:nvPr>
        </p:nvSpPr>
        <p:spPr/>
        <p:txBody>
          <a:bodyPr/>
          <a:lstStyle/>
          <a:p>
            <a:r>
              <a:rPr lang="fr-FR" dirty="0"/>
              <a:t>SUBSTITUTION DU MODE DE PAIEMENT DES DROITS DE TIMBRE DES PASSEPORTS PAR " </a:t>
            </a:r>
            <a:r>
              <a:rPr lang="fr-FR" b="1" dirty="0"/>
              <a:t>QUITTANCE AUPRES DE  LA RECETTE DES IMPOTS</a:t>
            </a:r>
            <a:r>
              <a:rPr lang="fr-FR" dirty="0"/>
              <a:t>" AU PAIEMENT PAR "</a:t>
            </a:r>
            <a:r>
              <a:rPr lang="fr-FR" b="1" dirty="0"/>
              <a:t>APPOSITION DE TIMBRE MOBILE</a:t>
            </a:r>
            <a:r>
              <a:rPr lang="fr-FR" dirty="0"/>
              <a:t>"  ET RELEVEMENT DU MONTANT DU DROIT DE TIMBRE de 2.000  DA  A  6..000 DA ET CE, SUITE A L'INSTITUTION DU PASSEPORT BIOMETRIQUE</a:t>
            </a:r>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a:t>
            </a:fld>
            <a:endParaRPr lang="fr-FR"/>
          </a:p>
        </p:txBody>
      </p:sp>
      <p:sp>
        <p:nvSpPr>
          <p:cNvPr id="3" name="Espace réservé du contenu 2"/>
          <p:cNvSpPr>
            <a:spLocks noGrp="1"/>
          </p:cNvSpPr>
          <p:nvPr>
            <p:ph sz="quarter" idx="1"/>
          </p:nvPr>
        </p:nvSpPr>
        <p:spPr/>
        <p:txBody>
          <a:bodyPr/>
          <a:lstStyle/>
          <a:p>
            <a:r>
              <a:rPr lang="fr-FR" dirty="0"/>
              <a:t>BASCULEMENT DES GAINS EN CAPITAL REALISES A L'OCCASION DE LA CESSION  A TITRE ONEREUX DE VALEURS MOBILIERES ET DE DROITS SOCIAUX, DANS LA CATEGORIE IRG/BIC SUITE A LA SUPPRESSION DE LA CATEGORIE IRG/BNC.</a:t>
            </a:r>
          </a:p>
          <a:p>
            <a:endParaRPr lang="fr-FR" dirty="0"/>
          </a:p>
        </p:txBody>
      </p:sp>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30</a:t>
            </a:fld>
            <a:endParaRPr lang="fr-FR"/>
          </a:p>
        </p:txBody>
      </p:sp>
      <p:sp>
        <p:nvSpPr>
          <p:cNvPr id="3" name="Espace réservé du contenu 2"/>
          <p:cNvSpPr>
            <a:spLocks noGrp="1"/>
          </p:cNvSpPr>
          <p:nvPr>
            <p:ph sz="quarter" idx="1"/>
          </p:nvPr>
        </p:nvSpPr>
        <p:spPr/>
        <p:txBody>
          <a:bodyPr/>
          <a:lstStyle/>
          <a:p>
            <a:r>
              <a:rPr lang="fr-FR" dirty="0"/>
              <a:t>SUPPRESSION DU DROIT DE TIMBRE SUR L'OBTENTION DE LA CARTE D'IDENTITE NATIONALE</a:t>
            </a:r>
          </a:p>
        </p:txBody>
      </p:sp>
    </p:spTree>
  </p:cSld>
  <p:clrMapOvr>
    <a:masterClrMapping/>
  </p:clrMapOvr>
  <p:transition>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31</a:t>
            </a:fld>
            <a:endParaRPr lang="fr-FR"/>
          </a:p>
        </p:txBody>
      </p:sp>
      <p:sp>
        <p:nvSpPr>
          <p:cNvPr id="3" name="Espace réservé du contenu 2"/>
          <p:cNvSpPr>
            <a:spLocks noGrp="1"/>
          </p:cNvSpPr>
          <p:nvPr>
            <p:ph sz="quarter" idx="1"/>
          </p:nvPr>
        </p:nvSpPr>
        <p:spPr/>
        <p:txBody>
          <a:bodyPr/>
          <a:lstStyle/>
          <a:p>
            <a:r>
              <a:rPr lang="fr-FR" dirty="0"/>
              <a:t>MISE  A JOUR LES DISPOSITIONS DE L'ARTICLE 147-10   (REMPLACEMENT DE L'EXPRESSION  "L'AGENCE  DE LA  SOCIETE NATIONALE D'ASSURANCE"  PAR  "LES COMPAGNIES D'ASSURANCES", SUITE A L'EVOLUTION DU SECTEUR DES ASSURANCES. </a:t>
            </a:r>
          </a:p>
        </p:txBody>
      </p:sp>
    </p:spTree>
  </p:cSld>
  <p:clrMapOvr>
    <a:masterClrMapping/>
  </p:clrMapOvr>
  <p:transition>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32</a:t>
            </a:fld>
            <a:endParaRPr lang="fr-FR"/>
          </a:p>
        </p:txBody>
      </p:sp>
      <p:sp>
        <p:nvSpPr>
          <p:cNvPr id="3" name="Espace réservé du contenu 2"/>
          <p:cNvSpPr>
            <a:spLocks noGrp="1"/>
          </p:cNvSpPr>
          <p:nvPr>
            <p:ph sz="quarter" idx="1"/>
          </p:nvPr>
        </p:nvSpPr>
        <p:spPr/>
        <p:txBody>
          <a:bodyPr/>
          <a:lstStyle/>
          <a:p>
            <a:r>
              <a:rPr lang="fr-FR" dirty="0"/>
              <a:t>CORRECTION DU RENVOI AUX DISPOSITIONS RELATIVES A L’ORGANISATION JUDICIAIRE  PREVUES PAR </a:t>
            </a:r>
            <a:r>
              <a:rPr lang="fr-FR" b="1" dirty="0"/>
              <a:t>L’ORDONNANCE N° 65−278 DU 16 NOVEMBRE 1965</a:t>
            </a:r>
            <a:r>
              <a:rPr lang="fr-FR" dirty="0"/>
              <a:t>  QUI ONT ETE ABROGEES ET REMPLACEES PAR CELLES DE LA</a:t>
            </a:r>
            <a:r>
              <a:rPr lang="fr-FR" b="1" dirty="0"/>
              <a:t>  LOI ORGANIQUE N° 05−11 DU 17 JUILLET 2005. </a:t>
            </a:r>
            <a:endParaRPr lang="fr-FR" dirty="0"/>
          </a:p>
        </p:txBody>
      </p:sp>
    </p:spTree>
  </p:cSld>
  <p:clrMapOvr>
    <a:masterClrMapping/>
  </p:clrMapOvr>
  <p:transition>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33</a:t>
            </a:fld>
            <a:endParaRPr lang="fr-FR"/>
          </a:p>
        </p:txBody>
      </p:sp>
      <p:sp>
        <p:nvSpPr>
          <p:cNvPr id="3" name="Espace réservé du contenu 2"/>
          <p:cNvSpPr>
            <a:spLocks noGrp="1"/>
          </p:cNvSpPr>
          <p:nvPr>
            <p:ph sz="quarter" idx="1"/>
          </p:nvPr>
        </p:nvSpPr>
        <p:spPr/>
        <p:txBody>
          <a:bodyPr/>
          <a:lstStyle/>
          <a:p>
            <a:r>
              <a:rPr lang="fr-FR" dirty="0"/>
              <a:t>EXCLUSION DU CHAMP D’APPLICATION DE LA TVA, DES REDEVABLES DONT LE CHIFFRE D’AFFAIRES GLOBAL EST INFERIEUR OU EGAL A </a:t>
            </a:r>
            <a:r>
              <a:rPr lang="fr-FR" b="1" dirty="0"/>
              <a:t>30 MILLIONS</a:t>
            </a:r>
            <a:r>
              <a:rPr lang="fr-FR" dirty="0"/>
              <a:t> DE DINARS SUITE AU RELEVEMENT DU SEUIL D’ELIGIBILITE AU REGIME DE L’IFU QUI PASSE DE </a:t>
            </a:r>
            <a:r>
              <a:rPr lang="fr-FR" b="1" dirty="0"/>
              <a:t>10</a:t>
            </a:r>
            <a:r>
              <a:rPr lang="fr-FR" dirty="0"/>
              <a:t> A </a:t>
            </a:r>
            <a:r>
              <a:rPr lang="fr-FR" b="1" dirty="0"/>
              <a:t>30 </a:t>
            </a:r>
            <a:r>
              <a:rPr lang="fr-FR" dirty="0"/>
              <a:t>MILLIONS DE DINARS.</a:t>
            </a:r>
          </a:p>
          <a:p>
            <a:endParaRPr lang="fr-FR" dirty="0"/>
          </a:p>
        </p:txBody>
      </p:sp>
    </p:spTree>
  </p:cSld>
  <p:clrMapOvr>
    <a:masterClrMapping/>
  </p:clrMapOvr>
  <p:transition>
    <p:wipe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34</a:t>
            </a:fld>
            <a:endParaRPr lang="fr-FR"/>
          </a:p>
        </p:txBody>
      </p:sp>
      <p:sp>
        <p:nvSpPr>
          <p:cNvPr id="3" name="Espace réservé du contenu 2"/>
          <p:cNvSpPr>
            <a:spLocks noGrp="1"/>
          </p:cNvSpPr>
          <p:nvPr>
            <p:ph sz="quarter" idx="1"/>
          </p:nvPr>
        </p:nvSpPr>
        <p:spPr/>
        <p:txBody>
          <a:bodyPr/>
          <a:lstStyle/>
          <a:p>
            <a:r>
              <a:rPr lang="fr-FR" dirty="0"/>
              <a:t>SOUMISSION DE L’ACTIVITE DE VENTES DE BIENS D’OCCASION EXERCEE PAR LES ASSUJETTIS REVENDEURS A UN REGIME DE TAXATION DE LA TVA SUR LA MARGE ET CE, DANS LE BUT DE FORMALISER CETTE ACTIVITE LUCRATIVE.</a:t>
            </a:r>
          </a:p>
          <a:p>
            <a:endParaRPr lang="fr-FR" dirty="0"/>
          </a:p>
        </p:txBody>
      </p:sp>
    </p:spTree>
  </p:cSld>
  <p:clrMapOvr>
    <a:masterClrMapping/>
  </p:clrMapOvr>
  <p:transition>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35</a:t>
            </a:fld>
            <a:endParaRPr lang="fr-FR"/>
          </a:p>
        </p:txBody>
      </p:sp>
      <p:sp>
        <p:nvSpPr>
          <p:cNvPr id="3" name="Espace réservé du contenu 2"/>
          <p:cNvSpPr>
            <a:spLocks noGrp="1"/>
          </p:cNvSpPr>
          <p:nvPr>
            <p:ph sz="quarter" idx="1"/>
          </p:nvPr>
        </p:nvSpPr>
        <p:spPr/>
        <p:txBody>
          <a:bodyPr/>
          <a:lstStyle/>
          <a:p>
            <a:r>
              <a:rPr lang="fr-FR" dirty="0"/>
              <a:t>SOUMISSION AU TAUX DE TVA DE 7 % DES MATIERES PREMIERES ET DES PRODUITS ENTRANTS DANS LA FABRICATION D'ALIMENTS  POUR L'ENSEMBLE DE LA FILIERE AVICOLE AINSI QUE LE POULET DE CHAIR ET LES OEUFS DE CONSOMMATION PRODUITS LOCALEMENT A PARTIR DE CES ENTRANTS</a:t>
            </a:r>
          </a:p>
        </p:txBody>
      </p:sp>
    </p:spTree>
  </p:cSld>
  <p:clrMapOvr>
    <a:masterClrMapping/>
  </p:clrMapOvr>
  <p:transition>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36</a:t>
            </a:fld>
            <a:endParaRPr lang="fr-FR"/>
          </a:p>
        </p:txBody>
      </p:sp>
      <p:sp>
        <p:nvSpPr>
          <p:cNvPr id="3" name="Espace réservé du contenu 2"/>
          <p:cNvSpPr>
            <a:spLocks noGrp="1"/>
          </p:cNvSpPr>
          <p:nvPr>
            <p:ph sz="quarter" idx="1"/>
          </p:nvPr>
        </p:nvSpPr>
        <p:spPr/>
        <p:txBody>
          <a:bodyPr/>
          <a:lstStyle/>
          <a:p>
            <a:r>
              <a:rPr lang="fr-FR" dirty="0"/>
              <a:t>APPLICATION DE LA TIC SUR LE POIDS NET DU TABAC CONTENU DANS LE PRODUIT FINI  ET DUN TAUX PROPORTIONNEL SUR LA VALEUR DU PRODUIT (TAXE AD VALOREM)</a:t>
            </a:r>
          </a:p>
        </p:txBody>
      </p:sp>
    </p:spTree>
  </p:cSld>
  <p:clrMapOvr>
    <a:masterClrMapping/>
  </p:clrMapOvr>
  <p:transition>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37</a:t>
            </a:fld>
            <a:endParaRPr lang="fr-FR"/>
          </a:p>
        </p:txBody>
      </p:sp>
      <p:sp>
        <p:nvSpPr>
          <p:cNvPr id="3" name="Espace réservé du contenu 2"/>
          <p:cNvSpPr>
            <a:spLocks noGrp="1"/>
          </p:cNvSpPr>
          <p:nvPr>
            <p:ph sz="quarter" idx="1"/>
          </p:nvPr>
        </p:nvSpPr>
        <p:spPr/>
        <p:txBody>
          <a:bodyPr/>
          <a:lstStyle/>
          <a:p>
            <a:r>
              <a:rPr lang="fr-FR" dirty="0"/>
              <a:t>ALIGNEMENT DU PRINCIPE DU  FAIT GENERATEUR  DE LA TVA  APPLIQUE AUX FOURNISSEURS (ENCAISSEMENT POUR LES PRESTATIONS DE SERVICES ET LIVRAISON JURIDIQUE OU MATERIELLE POUR LES OPERATIONS D'ACHAT ET REVENTE</a:t>
            </a:r>
          </a:p>
        </p:txBody>
      </p:sp>
    </p:spTree>
  </p:cSld>
  <p:clrMapOvr>
    <a:masterClrMapping/>
  </p:clrMapOvr>
  <p:transition>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38</a:t>
            </a:fld>
            <a:endParaRPr lang="fr-FR"/>
          </a:p>
        </p:txBody>
      </p:sp>
      <p:sp>
        <p:nvSpPr>
          <p:cNvPr id="3" name="Espace réservé du contenu 2"/>
          <p:cNvSpPr>
            <a:spLocks noGrp="1"/>
          </p:cNvSpPr>
          <p:nvPr>
            <p:ph sz="quarter" idx="1"/>
          </p:nvPr>
        </p:nvSpPr>
        <p:spPr/>
        <p:txBody>
          <a:bodyPr/>
          <a:lstStyle/>
          <a:p>
            <a:r>
              <a:rPr lang="fr-FR" dirty="0"/>
              <a:t>OCTROI DE LA FRANCHISE DE TVA AUX BIENS ET SERVICES PRODUITS LOCALEMENT OU IMPORTES</a:t>
            </a:r>
          </a:p>
        </p:txBody>
      </p:sp>
    </p:spTree>
  </p:cSld>
  <p:clrMapOvr>
    <a:masterClrMapping/>
  </p:clrMapOvr>
  <p:transition>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39</a:t>
            </a:fld>
            <a:endParaRPr lang="fr-FR"/>
          </a:p>
        </p:txBody>
      </p:sp>
      <p:sp>
        <p:nvSpPr>
          <p:cNvPr id="3" name="Espace réservé du contenu 2"/>
          <p:cNvSpPr>
            <a:spLocks noGrp="1"/>
          </p:cNvSpPr>
          <p:nvPr>
            <p:ph sz="quarter" idx="1"/>
          </p:nvPr>
        </p:nvSpPr>
        <p:spPr/>
        <p:txBody>
          <a:bodyPr/>
          <a:lstStyle/>
          <a:p>
            <a:r>
              <a:rPr lang="fr-FR" dirty="0"/>
              <a:t>SIMPLIFICATION DES  MODALITES DE DETERMINATION DU CREDIT DE TVA  A REMBOURSER ET ACCELERATION DU TRAITEMENT DES DEMANDES (REMBOURSEMENT EN TOTALITE DU CREDIT ENREGISTRE SUR LA DERNIERE DECLARATION DE CHIFFRE D'AFFAIRES DU TRIMESTRE QUI REMPLIT LES CONDITIONS DE REMBOURSEMENT)</a:t>
            </a: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a:t>
            </a:fld>
            <a:endParaRPr lang="fr-FR"/>
          </a:p>
        </p:txBody>
      </p:sp>
      <p:sp>
        <p:nvSpPr>
          <p:cNvPr id="3" name="Espace réservé du contenu 2"/>
          <p:cNvSpPr>
            <a:spLocks noGrp="1"/>
          </p:cNvSpPr>
          <p:nvPr>
            <p:ph sz="quarter" idx="1"/>
          </p:nvPr>
        </p:nvSpPr>
        <p:spPr/>
        <p:txBody>
          <a:bodyPr/>
          <a:lstStyle/>
          <a:p>
            <a:r>
              <a:rPr lang="fr-FR" dirty="0"/>
              <a:t>EXCLUSION DE LA BASE DE L'IRG DES SOMMES PERCUES PAR LES </a:t>
            </a:r>
            <a:r>
              <a:rPr lang="fr-FR" dirty="0" smtClean="0"/>
              <a:t>ARTISTES</a:t>
            </a:r>
            <a:r>
              <a:rPr lang="fr-FR" dirty="0"/>
              <a:t>, AUTEURS COMPOSITEURS ET INVENTEURS,  SOUS FORME D'HONORAIRES, CACHETS DE DROITS D'AUTEUR ET D'INVENTEURS AU TITRE  DES OEUVRES LITTERAIRES, SCIENTIFIQUES,ARTISTIQUES OU CINEMATOGRAPHIQUES</a:t>
            </a:r>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40</a:t>
            </a:fld>
            <a:endParaRPr lang="fr-FR"/>
          </a:p>
        </p:txBody>
      </p:sp>
      <p:sp>
        <p:nvSpPr>
          <p:cNvPr id="3" name="Espace réservé du contenu 2"/>
          <p:cNvSpPr>
            <a:spLocks noGrp="1"/>
          </p:cNvSpPr>
          <p:nvPr>
            <p:ph sz="quarter" idx="1"/>
          </p:nvPr>
        </p:nvSpPr>
        <p:spPr/>
        <p:txBody>
          <a:bodyPr>
            <a:normAutofit/>
          </a:bodyPr>
          <a:lstStyle/>
          <a:p>
            <a:r>
              <a:rPr lang="fr-FR" dirty="0"/>
              <a:t>SUPPRESSION DU 4EME ALINEA RELATIF A LA PRESCRIPTION QUADRIENNALE EN MATIERE DE REMBOURSEMENT DE LA TVA DEVENU CONTRADICTOIRE  AVEC LES DISPOSITIONS  EN VIGUEUR.</a:t>
            </a:r>
          </a:p>
          <a:p>
            <a:r>
              <a:rPr lang="fr-FR" dirty="0"/>
              <a:t>MODIFICATION DU 5EME ALINEA DE CET ARTICLE RELATIF AU DELAI DE DEPOT DES DEMANDES DE REMBOURSEMENT EN L'ETALANT SUR UNE PERIODE DE 12 MOIS A PARTIR DU DERNIER JOUR DU TRIMESTRE DURANT LEQUEL LE CREDIT DE TVA S'EST CONSTITUE.</a:t>
            </a:r>
          </a:p>
        </p:txBody>
      </p:sp>
    </p:spTree>
  </p:cSld>
  <p:clrMapOvr>
    <a:masterClrMapping/>
  </p:clrMapOvr>
  <p:transition>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41</a:t>
            </a:fld>
            <a:endParaRPr lang="fr-FR"/>
          </a:p>
        </p:txBody>
      </p:sp>
      <p:sp>
        <p:nvSpPr>
          <p:cNvPr id="3" name="Espace réservé du contenu 2"/>
          <p:cNvSpPr>
            <a:spLocks noGrp="1"/>
          </p:cNvSpPr>
          <p:nvPr>
            <p:ph sz="quarter" idx="1"/>
          </p:nvPr>
        </p:nvSpPr>
        <p:spPr/>
        <p:txBody>
          <a:bodyPr/>
          <a:lstStyle/>
          <a:p>
            <a:r>
              <a:rPr lang="fr-FR" dirty="0"/>
              <a:t>EXTENSION DU BENEFICE  DE L'AVANCE FINANCIERE  DE 50 % SUR LE MONTANT DU PRECOMPTE  DE TVA  A TOUS LES REDEVABLES RELEVANT DES AUTRES STRUCTURES DECONCENTREES DE L'ADMINISTRATION FISCALE (DIW ET CDI) . CETTE MESURE ETAIT RESERVES SEULEMENT POUR LES CONTRIBUABLES RELEVANT DE LA DGE.</a:t>
            </a:r>
          </a:p>
        </p:txBody>
      </p:sp>
    </p:spTree>
  </p:cSld>
  <p:clrMapOvr>
    <a:masterClrMapping/>
  </p:clrMapOvr>
  <p:transition>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42</a:t>
            </a:fld>
            <a:endParaRPr lang="fr-FR"/>
          </a:p>
        </p:txBody>
      </p:sp>
      <p:sp>
        <p:nvSpPr>
          <p:cNvPr id="3" name="Espace réservé du contenu 2"/>
          <p:cNvSpPr>
            <a:spLocks noGrp="1"/>
          </p:cNvSpPr>
          <p:nvPr>
            <p:ph sz="quarter" idx="1"/>
          </p:nvPr>
        </p:nvSpPr>
        <p:spPr/>
        <p:txBody>
          <a:bodyPr/>
          <a:lstStyle/>
          <a:p>
            <a:r>
              <a:rPr lang="fr-FR" dirty="0"/>
              <a:t>SUPPRESSION DE L'EXPRESSION "  </a:t>
            </a:r>
            <a:r>
              <a:rPr lang="fr-FR" b="1" dirty="0"/>
              <a:t>SECTEUR PRIVE OU SECTEUR SOCIALISTE"</a:t>
            </a:r>
            <a:endParaRPr lang="fr-FR" dirty="0"/>
          </a:p>
        </p:txBody>
      </p:sp>
    </p:spTree>
  </p:cSld>
  <p:clrMapOvr>
    <a:masterClrMapping/>
  </p:clrMapOvr>
  <p:transition>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43</a:t>
            </a:fld>
            <a:endParaRPr lang="fr-FR"/>
          </a:p>
        </p:txBody>
      </p:sp>
      <p:sp>
        <p:nvSpPr>
          <p:cNvPr id="3" name="Espace réservé du contenu 2"/>
          <p:cNvSpPr>
            <a:spLocks noGrp="1"/>
          </p:cNvSpPr>
          <p:nvPr>
            <p:ph sz="quarter" idx="1"/>
          </p:nvPr>
        </p:nvSpPr>
        <p:spPr/>
        <p:txBody>
          <a:bodyPr/>
          <a:lstStyle/>
          <a:p>
            <a:r>
              <a:rPr lang="fr-FR" dirty="0"/>
              <a:t>INSTITUTION D’UNE </a:t>
            </a:r>
            <a:r>
              <a:rPr lang="fr-FR" b="1" dirty="0"/>
              <a:t>AMENDE FISCALE EGALE AU QUADRUPLE</a:t>
            </a:r>
            <a:r>
              <a:rPr lang="fr-FR" dirty="0"/>
              <a:t> DES DROITS  FRAUDES, AVEC UN </a:t>
            </a:r>
            <a:r>
              <a:rPr lang="fr-FR" b="1" dirty="0"/>
              <a:t>MINIMUM DE PERCEPTION DE 100.000 DA,</a:t>
            </a:r>
            <a:r>
              <a:rPr lang="fr-FR" dirty="0"/>
              <a:t> SUR LA DETENTION OU LA MISE  EN VENTE, PAR LES BIJOUTIERS, D’OUVRAGES EN METAUX  PRECIEUX MIS DANS LE COMMERCE . </a:t>
            </a:r>
          </a:p>
        </p:txBody>
      </p:sp>
    </p:spTree>
  </p:cSld>
  <p:clrMapOvr>
    <a:masterClrMapping/>
  </p:clrMapOvr>
  <p:transition>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44</a:t>
            </a:fld>
            <a:endParaRPr lang="fr-FR"/>
          </a:p>
        </p:txBody>
      </p:sp>
      <p:sp>
        <p:nvSpPr>
          <p:cNvPr id="3" name="Espace réservé du contenu 2"/>
          <p:cNvSpPr>
            <a:spLocks noGrp="1"/>
          </p:cNvSpPr>
          <p:nvPr>
            <p:ph sz="quarter" idx="1"/>
          </p:nvPr>
        </p:nvSpPr>
        <p:spPr/>
        <p:txBody>
          <a:bodyPr/>
          <a:lstStyle/>
          <a:p>
            <a:r>
              <a:rPr lang="fr-FR" dirty="0"/>
              <a:t>ACTUALISATION DES DISPOSITIONS DE CET ARTICLE AFIN D’HARMONISER LES PROCEDURES EN PERMETTANT AU CONTRIBUABLE RELEVANT DE L’IFU </a:t>
            </a:r>
            <a:r>
              <a:rPr lang="fr-FR" b="1" dirty="0"/>
              <a:t>D’OPTER POUR LE REGIME DU BENEFICE REEL</a:t>
            </a:r>
            <a:r>
              <a:rPr lang="fr-FR" dirty="0"/>
              <a:t>. L’OPTION DOIT ETRE RENOUVELEE EXPRESSEMENT</a:t>
            </a:r>
          </a:p>
        </p:txBody>
      </p:sp>
    </p:spTree>
  </p:cSld>
  <p:clrMapOvr>
    <a:masterClrMapping/>
  </p:clrMapOvr>
  <p:transition>
    <p:wheel spokes="2"/>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45</a:t>
            </a:fld>
            <a:endParaRPr lang="fr-FR"/>
          </a:p>
        </p:txBody>
      </p:sp>
      <p:sp>
        <p:nvSpPr>
          <p:cNvPr id="3" name="Espace réservé du contenu 2"/>
          <p:cNvSpPr>
            <a:spLocks noGrp="1"/>
          </p:cNvSpPr>
          <p:nvPr>
            <p:ph sz="quarter" idx="1"/>
          </p:nvPr>
        </p:nvSpPr>
        <p:spPr/>
        <p:txBody>
          <a:bodyPr/>
          <a:lstStyle/>
          <a:p>
            <a:r>
              <a:rPr lang="fr-FR" dirty="0"/>
              <a:t>DISPENSE DES NOUVEAUX CONTRIBUABLES RELEVANT DE L’IFU DU PAIEMENT DE L’IMPOT DURANT LA PREMIERE ANNEE D’EXPLOITATION ET POSSIBILITE D’OPTION POUR LE REGIME DU BENEFICE REEL QUELQUE SOIT LE MONTANT DE LEUR CHIFFRE D’AFFAIRES. </a:t>
            </a:r>
          </a:p>
          <a:p>
            <a:endParaRPr lang="fr-FR" dirty="0"/>
          </a:p>
        </p:txBody>
      </p:sp>
    </p:spTree>
  </p:cSld>
  <p:clrMapOvr>
    <a:masterClrMapping/>
  </p:clrMapOvr>
  <p:transition>
    <p:wip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46</a:t>
            </a:fld>
            <a:endParaRPr lang="fr-FR"/>
          </a:p>
        </p:txBody>
      </p:sp>
      <p:sp>
        <p:nvSpPr>
          <p:cNvPr id="3" name="Espace réservé du contenu 2"/>
          <p:cNvSpPr>
            <a:spLocks noGrp="1"/>
          </p:cNvSpPr>
          <p:nvPr>
            <p:ph sz="quarter" idx="1"/>
          </p:nvPr>
        </p:nvSpPr>
        <p:spPr/>
        <p:txBody>
          <a:bodyPr>
            <a:normAutofit/>
          </a:bodyPr>
          <a:lstStyle/>
          <a:p>
            <a:r>
              <a:rPr lang="fr-FR" dirty="0"/>
              <a:t>HARMONISATION DU DELAI DE PRESCRIPTION POUR TOUS LES TYPES DE CONTROLES FISCAUX QUI COMMENCE A COURIR A COMPTER DE LA DATE D’ETABLISSEMENT DE LA NOTIFICATION DES PROPOSITIONS DE REDRESSEMENTS ENCLENCHANT LA PROCEDURE CONTRADICTOIRE DE REDRESSEMENTS </a:t>
            </a:r>
          </a:p>
          <a:p>
            <a:pPr>
              <a:buNone/>
            </a:pPr>
            <a:endParaRPr lang="fr-FR" dirty="0"/>
          </a:p>
          <a:p>
            <a:pPr>
              <a:buNone/>
            </a:pPr>
            <a:endParaRPr lang="fr-FR" dirty="0"/>
          </a:p>
        </p:txBody>
      </p:sp>
    </p:spTree>
  </p:cSld>
  <p:clrMapOvr>
    <a:masterClrMapping/>
  </p:clrMapOvr>
  <p:transition>
    <p:wedg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47</a:t>
            </a:fld>
            <a:endParaRPr lang="fr-FR"/>
          </a:p>
        </p:txBody>
      </p:sp>
      <p:sp>
        <p:nvSpPr>
          <p:cNvPr id="3" name="Espace réservé du contenu 2"/>
          <p:cNvSpPr>
            <a:spLocks noGrp="1"/>
          </p:cNvSpPr>
          <p:nvPr>
            <p:ph sz="quarter" idx="1"/>
          </p:nvPr>
        </p:nvSpPr>
        <p:spPr/>
        <p:txBody>
          <a:bodyPr>
            <a:normAutofit/>
          </a:bodyPr>
          <a:lstStyle/>
          <a:p>
            <a:r>
              <a:rPr lang="fr-FR" dirty="0"/>
              <a:t>SUITE A LA SUPPRESSION DE L’IMPOSITION AU TITRE DE L’IRG AU TAUX DE  10 % DES RESULTATS EN INSTANCE D’AFFECTATION N’AYANT PAS FAIT L’OBJET D’AFFECTATION DANS UN DELAI DE 3 ANS ET CONSIDERES COMME REVENUS DISTRIBUES (ABROGATION DE L’ALINEA 9 DE L’ARTICLE 46  DU CIDTA PAR L’ARTICLE 4 DE LA LF POUR 2012).</a:t>
            </a:r>
          </a:p>
          <a:p>
            <a:r>
              <a:rPr lang="fr-FR" dirty="0"/>
              <a:t> ABROGATION  DU 2</a:t>
            </a:r>
            <a:r>
              <a:rPr lang="fr-FR" baseline="30000" dirty="0"/>
              <a:t>EME</a:t>
            </a:r>
            <a:r>
              <a:rPr lang="fr-FR" dirty="0"/>
              <a:t> PARAGRAPHE DE L’ARTICLE 41 DU FAIT QUE LES RESULTATS EN INSTANCE D’AFFECTATION NE SONT PLUS  CONSIDERES COMME REVENUS DISTRIBUES</a:t>
            </a:r>
          </a:p>
        </p:txBody>
      </p:sp>
    </p:spTree>
  </p:cSld>
  <p:clrMapOvr>
    <a:masterClrMapping/>
  </p:clrMapOvr>
  <p:transition>
    <p:wedg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48</a:t>
            </a:fld>
            <a:endParaRPr lang="fr-FR"/>
          </a:p>
        </p:txBody>
      </p:sp>
      <p:sp>
        <p:nvSpPr>
          <p:cNvPr id="3" name="Espace réservé du contenu 2"/>
          <p:cNvSpPr>
            <a:spLocks noGrp="1"/>
          </p:cNvSpPr>
          <p:nvPr>
            <p:ph sz="quarter" idx="1"/>
          </p:nvPr>
        </p:nvSpPr>
        <p:spPr/>
        <p:txBody>
          <a:bodyPr/>
          <a:lstStyle/>
          <a:p>
            <a:r>
              <a:rPr lang="fr-FR" dirty="0"/>
              <a:t>POURSUITE DU PROCESSUS DE DECONCENTRATION DES DECISIONS CONTENTIEUSES : RELEVEMENT DU SEUIL ACTUEL  A PARTIR DUQUEL LE DIW EST TENU  DE REQUERIR  L'AVIS CONFORME DE L'ADMINISTRATION CENTRALE.DE 50 MILLIONS DE DINARS  A 100 MILLIONS DE DINARS</a:t>
            </a:r>
          </a:p>
        </p:txBody>
      </p:sp>
    </p:spTree>
  </p:cSld>
  <p:clrMapOvr>
    <a:masterClrMapping/>
  </p:clrMapOvr>
  <p:transition>
    <p:wedg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49</a:t>
            </a:fld>
            <a:endParaRPr lang="fr-FR"/>
          </a:p>
        </p:txBody>
      </p:sp>
      <p:sp>
        <p:nvSpPr>
          <p:cNvPr id="3" name="Espace réservé du contenu 2"/>
          <p:cNvSpPr>
            <a:spLocks noGrp="1"/>
          </p:cNvSpPr>
          <p:nvPr>
            <p:ph sz="quarter" idx="1"/>
          </p:nvPr>
        </p:nvSpPr>
        <p:spPr/>
        <p:txBody>
          <a:bodyPr/>
          <a:lstStyle/>
          <a:p>
            <a:r>
              <a:rPr lang="fr-FR" dirty="0"/>
              <a:t>INSTITUTION D'UN SYSTEME DE DELEGATION PLUS DEVELOPPE, FONDE SUR L'ELARGISSEMENT DE LA DECONCENTRATION DE LA DECISION CONTENTIEUSE A L'ENSEMBLE DES AGENTS  INSTRUCTEURS DU CONTENTIEUX DONT LE MONTANT DE LA DELAGATION FINANCIERE SERA FIXE  EN FONCTION DU VOLUME DU CONTENTIEUX SUIVANT DECISION DU DGI.</a:t>
            </a:r>
          </a:p>
        </p:txBody>
      </p:sp>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a:t>
            </a:fld>
            <a:endParaRPr lang="fr-FR"/>
          </a:p>
        </p:txBody>
      </p:sp>
      <p:sp>
        <p:nvSpPr>
          <p:cNvPr id="3" name="Espace réservé du contenu 2"/>
          <p:cNvSpPr>
            <a:spLocks noGrp="1"/>
          </p:cNvSpPr>
          <p:nvPr>
            <p:ph sz="quarter" idx="1"/>
          </p:nvPr>
        </p:nvSpPr>
        <p:spPr/>
        <p:txBody>
          <a:bodyPr/>
          <a:lstStyle/>
          <a:p>
            <a:r>
              <a:rPr lang="fr-FR" b="1" dirty="0"/>
              <a:t>SUPPRESSION DU REGIME SIMPLIFIE D'IMPOSITION</a:t>
            </a:r>
            <a:endParaRPr lang="fr-FR" dirty="0"/>
          </a:p>
        </p:txBody>
      </p:sp>
    </p:spTree>
  </p:cSld>
  <p:clrMapOvr>
    <a:masterClrMapping/>
  </p:clrMapOvr>
  <p:transition>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50</a:t>
            </a:fld>
            <a:endParaRPr lang="fr-FR"/>
          </a:p>
        </p:txBody>
      </p:sp>
      <p:sp>
        <p:nvSpPr>
          <p:cNvPr id="3" name="Espace réservé du contenu 2"/>
          <p:cNvSpPr>
            <a:spLocks noGrp="1"/>
          </p:cNvSpPr>
          <p:nvPr>
            <p:ph sz="quarter" idx="1"/>
          </p:nvPr>
        </p:nvSpPr>
        <p:spPr/>
        <p:txBody>
          <a:bodyPr/>
          <a:lstStyle/>
          <a:p>
            <a:r>
              <a:rPr lang="fr-FR" dirty="0"/>
              <a:t>RELEVEMENT DU SEUIL RELATIF   A LA DEMANDE DE L'AVIS DE L'ADMINISTRATION CENTRALE DE  50 MILLIONS DE DINARS A 150 MILLIONS DE DINARS.</a:t>
            </a:r>
          </a:p>
        </p:txBody>
      </p:sp>
    </p:spTree>
  </p:cSld>
  <p:clrMapOvr>
    <a:masterClrMapping/>
  </p:clrMapOvr>
  <p:transition>
    <p:wedg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51</a:t>
            </a:fld>
            <a:endParaRPr lang="fr-FR"/>
          </a:p>
        </p:txBody>
      </p:sp>
      <p:sp>
        <p:nvSpPr>
          <p:cNvPr id="3" name="Espace réservé du contenu 2"/>
          <p:cNvSpPr>
            <a:spLocks noGrp="1"/>
          </p:cNvSpPr>
          <p:nvPr>
            <p:ph sz="quarter" idx="1"/>
          </p:nvPr>
        </p:nvSpPr>
        <p:spPr/>
        <p:txBody>
          <a:bodyPr/>
          <a:lstStyle/>
          <a:p>
            <a:r>
              <a:rPr lang="fr-FR" dirty="0"/>
              <a:t>REAMENAGEMENT  DES  SEUILS DE COMPETENCE DE LA COMMISSION CENTRALE  (</a:t>
            </a:r>
            <a:r>
              <a:rPr lang="fr-FR" b="1" dirty="0"/>
              <a:t>supérieur à 2 millions et inférieur ou égal à 70 millions de dinars</a:t>
            </a:r>
            <a:r>
              <a:rPr lang="fr-FR" dirty="0"/>
              <a:t>) ET DES COMMISSIONS DE WILAYA ( </a:t>
            </a:r>
            <a:r>
              <a:rPr lang="fr-FR" b="1" dirty="0"/>
              <a:t>supérieur à 70 millions de dinars).</a:t>
            </a:r>
            <a:endParaRPr lang="fr-FR" dirty="0"/>
          </a:p>
        </p:txBody>
      </p:sp>
    </p:spTree>
  </p:cSld>
  <p:clrMapOvr>
    <a:masterClrMapping/>
  </p:clrMapOvr>
  <p:transition>
    <p:wedg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52</a:t>
            </a:fld>
            <a:endParaRPr lang="fr-FR"/>
          </a:p>
        </p:txBody>
      </p:sp>
      <p:sp>
        <p:nvSpPr>
          <p:cNvPr id="3" name="Espace réservé du contenu 2"/>
          <p:cNvSpPr>
            <a:spLocks noGrp="1"/>
          </p:cNvSpPr>
          <p:nvPr>
            <p:ph sz="quarter" idx="1"/>
          </p:nvPr>
        </p:nvSpPr>
        <p:spPr/>
        <p:txBody>
          <a:bodyPr>
            <a:normAutofit/>
          </a:bodyPr>
          <a:lstStyle/>
          <a:p>
            <a:r>
              <a:rPr lang="fr-FR" dirty="0"/>
              <a:t>POURSUITE DU PROCESSUS DE DECONCENTRATION DE LA DECISION  CONTENTIEUSE DU FAIT DU VOLUME IMPORTANT DES RECLAMATIONS  ET DES DEMANDES DE REMBOURSEMENTS DES CREDITS DE TVA  ET DES DELAIS  DE TRAITEMENT RELATIVEMENT LONGS.</a:t>
            </a:r>
          </a:p>
          <a:p>
            <a:r>
              <a:rPr lang="fr-FR" dirty="0"/>
              <a:t>RELEVEMENT  DU SEUIL DE COMPETENCE DU </a:t>
            </a:r>
            <a:r>
              <a:rPr lang="fr-FR" b="1" dirty="0"/>
              <a:t>DGE</a:t>
            </a:r>
            <a:r>
              <a:rPr lang="fr-FR" dirty="0"/>
              <a:t> A </a:t>
            </a:r>
            <a:r>
              <a:rPr lang="fr-FR" b="1" dirty="0"/>
              <a:t>300.000.000 DA</a:t>
            </a:r>
            <a:r>
              <a:rPr lang="fr-FR" dirty="0"/>
              <a:t>, EN MATIERE CONTENTIEUSE. </a:t>
            </a:r>
          </a:p>
          <a:p>
            <a:endParaRPr lang="fr-FR" dirty="0"/>
          </a:p>
        </p:txBody>
      </p:sp>
    </p:spTree>
  </p:cSld>
  <p:clrMapOvr>
    <a:masterClrMapping/>
  </p:clrMapOvr>
  <p:transition>
    <p:wedg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53</a:t>
            </a:fld>
            <a:endParaRPr lang="fr-FR"/>
          </a:p>
        </p:txBody>
      </p:sp>
      <p:sp>
        <p:nvSpPr>
          <p:cNvPr id="3" name="Espace réservé du contenu 2"/>
          <p:cNvSpPr>
            <a:spLocks noGrp="1"/>
          </p:cNvSpPr>
          <p:nvPr>
            <p:ph sz="quarter" idx="1"/>
          </p:nvPr>
        </p:nvSpPr>
        <p:spPr/>
        <p:txBody>
          <a:bodyPr/>
          <a:lstStyle/>
          <a:p>
            <a:r>
              <a:rPr lang="fr-FR" dirty="0"/>
              <a:t>LEVEE DE L’AMBIGÜITE RELATIVE A LA DEFINITION DES DETTES FISCALES</a:t>
            </a:r>
          </a:p>
          <a:p>
            <a:r>
              <a:rPr lang="fr-FR" dirty="0"/>
              <a:t>INCITATION DES CONTRIBUABLES ENDETTES A L’APUREMENT DE LEURS DETTES FISCALES CUMULEES SUR PLUSIEURS ANNEES, PAR LEUR EXONERATION DES PENALITES DE RECOUVREMENT EN CAS DE PAIEMENT DE LA TOTALITE DE CES DETTES. </a:t>
            </a:r>
          </a:p>
          <a:p>
            <a:endParaRPr lang="fr-FR" dirty="0"/>
          </a:p>
        </p:txBody>
      </p:sp>
    </p:spTree>
  </p:cSld>
  <p:clrMapOvr>
    <a:masterClrMapping/>
  </p:clrMapOvr>
  <p:transition>
    <p:wedg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54</a:t>
            </a:fld>
            <a:endParaRPr lang="fr-FR"/>
          </a:p>
        </p:txBody>
      </p:sp>
      <p:sp>
        <p:nvSpPr>
          <p:cNvPr id="3" name="Espace réservé du contenu 2"/>
          <p:cNvSpPr>
            <a:spLocks noGrp="1"/>
          </p:cNvSpPr>
          <p:nvPr>
            <p:ph sz="quarter" idx="1"/>
          </p:nvPr>
        </p:nvSpPr>
        <p:spPr/>
        <p:txBody>
          <a:bodyPr/>
          <a:lstStyle/>
          <a:p>
            <a:r>
              <a:rPr lang="fr-FR" dirty="0"/>
              <a:t>SUITE AU REAMENAGEMENT DE L’IFU ET AU RELEVEMENT DU MONTANT MINIMUM D’IMPOSITION EXIGIBLE DE </a:t>
            </a:r>
            <a:r>
              <a:rPr lang="fr-FR" b="1" dirty="0"/>
              <a:t>5.000 DA  </a:t>
            </a:r>
            <a:r>
              <a:rPr lang="fr-FR" dirty="0"/>
              <a:t>A </a:t>
            </a:r>
            <a:r>
              <a:rPr lang="fr-FR" b="1" dirty="0"/>
              <a:t>10.000 DA</a:t>
            </a:r>
            <a:r>
              <a:rPr lang="fr-FR" dirty="0"/>
              <a:t>, EN MATIERE D’IFU, RELEVEMENT DE CE MONTANT POUR LES CONTRIBUABLES SOUMIS A L’IRG (BIC ET BNC) ET A L’IBS. </a:t>
            </a:r>
          </a:p>
          <a:p>
            <a:endParaRPr lang="fr-FR" dirty="0"/>
          </a:p>
        </p:txBody>
      </p:sp>
    </p:spTree>
  </p:cSld>
  <p:clrMapOvr>
    <a:masterClrMapping/>
  </p:clrMapOvr>
  <p:transition>
    <p:wedg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55</a:t>
            </a:fld>
            <a:endParaRPr lang="fr-FR"/>
          </a:p>
        </p:txBody>
      </p:sp>
      <p:sp>
        <p:nvSpPr>
          <p:cNvPr id="3" name="Espace réservé du contenu 2"/>
          <p:cNvSpPr>
            <a:spLocks noGrp="1"/>
          </p:cNvSpPr>
          <p:nvPr>
            <p:ph sz="quarter" idx="1"/>
          </p:nvPr>
        </p:nvSpPr>
        <p:spPr/>
        <p:txBody>
          <a:bodyPr/>
          <a:lstStyle/>
          <a:p>
            <a:r>
              <a:rPr lang="fr-FR" dirty="0"/>
              <a:t>TRANSFERTS DES DOSSIERS DE RECOURS PENDANTS AUX COMMISSIONS DE RECOURS DE WILAYA, SUITE AU REAMENAGEMENT DES SEUILS DE COMPETENCE DE LA COMMISSION CENTRALE DE RECOURS ET DES COMMISSIONS DE RECOURS DE WILAYA. </a:t>
            </a:r>
          </a:p>
          <a:p>
            <a:pPr>
              <a:buNone/>
            </a:pPr>
            <a:endParaRPr lang="fr-F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56</a:t>
            </a:fld>
            <a:endParaRPr lang="fr-FR"/>
          </a:p>
        </p:txBody>
      </p:sp>
      <p:sp>
        <p:nvSpPr>
          <p:cNvPr id="3" name="Espace réservé du contenu 2"/>
          <p:cNvSpPr>
            <a:spLocks noGrp="1"/>
          </p:cNvSpPr>
          <p:nvPr>
            <p:ph sz="quarter" idx="1"/>
          </p:nvPr>
        </p:nvSpPr>
        <p:spPr/>
        <p:txBody>
          <a:bodyPr/>
          <a:lstStyle/>
          <a:p>
            <a:r>
              <a:rPr lang="fr-FR" dirty="0"/>
              <a:t>PRISE EN CHARGE DE LA SITUATION DES MARCHANDISES DEPASSANT LE DELAI DE SEJOUR  AUTORISE EN ENTREPOT PRIVE EN INSERANT LES DISPOSITIONS DE L'ALINEA 2 DE  L'ARTICLE 149 AU NIVEAU DE L'ARTICLE 133 DU CODE DES DOUANES, ENTRAINANT L'ABROGATION DE  L'ARTICLE 149  DE CE MEME CODE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57</a:t>
            </a:fld>
            <a:endParaRPr lang="fr-FR"/>
          </a:p>
        </p:txBody>
      </p:sp>
      <p:sp>
        <p:nvSpPr>
          <p:cNvPr id="3" name="Espace réservé du contenu 2"/>
          <p:cNvSpPr>
            <a:spLocks noGrp="1"/>
          </p:cNvSpPr>
          <p:nvPr>
            <p:ph sz="quarter" idx="1"/>
          </p:nvPr>
        </p:nvSpPr>
        <p:spPr/>
        <p:txBody>
          <a:bodyPr>
            <a:normAutofit/>
          </a:bodyPr>
          <a:lstStyle/>
          <a:p>
            <a:r>
              <a:rPr lang="fr-FR" dirty="0"/>
              <a:t>RAJOUT DE L'ALINEA </a:t>
            </a:r>
            <a:r>
              <a:rPr lang="fr-FR" b="1" dirty="0"/>
              <a:t>"h) " </a:t>
            </a:r>
            <a:r>
              <a:rPr lang="fr-FR" dirty="0"/>
              <a:t>AFIN DE COUVRIR LES INEXECUTIONS DES ENGAGEMENTS  SOUSCRITS  POUR LESQUELS LES DROITS ET TAXES SONT TOTALEMENT PAYES OU SUSPENDUS.</a:t>
            </a:r>
          </a:p>
          <a:p>
            <a:r>
              <a:rPr lang="fr-FR" dirty="0"/>
              <a:t>AUGMENTATION DE L'AMENDE  PREVUE A L'ALINEA  "d)"  RELATIVE AU RETARD QUI N'EXCEDE PAS UN DELAI DE TROIS (03) MOIS DE 15.000 A 25.0000 DA</a:t>
            </a:r>
          </a:p>
          <a:p>
            <a:endParaRPr lang="fr-F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58</a:t>
            </a:fld>
            <a:endParaRPr lang="fr-FR"/>
          </a:p>
        </p:txBody>
      </p:sp>
      <p:sp>
        <p:nvSpPr>
          <p:cNvPr id="3" name="Espace réservé du contenu 2"/>
          <p:cNvSpPr>
            <a:spLocks noGrp="1"/>
          </p:cNvSpPr>
          <p:nvPr>
            <p:ph sz="quarter" idx="1"/>
          </p:nvPr>
        </p:nvSpPr>
        <p:spPr/>
        <p:txBody>
          <a:bodyPr/>
          <a:lstStyle/>
          <a:p>
            <a:r>
              <a:rPr lang="fr-FR" dirty="0"/>
              <a:t>AUGMENTATION DE L'AMENDE POUR DEFAUT DE DEPOT DANS LES DELAIS DE LA DECLARATION EN DETAIL PREVUE A L' ALINE A  </a:t>
            </a:r>
            <a:r>
              <a:rPr lang="fr-FR" b="1" dirty="0"/>
              <a:t>"g)"</a:t>
            </a:r>
            <a:r>
              <a:rPr lang="fr-FR" dirty="0"/>
              <a:t> DE 25.000 A 50.000 DA</a:t>
            </a:r>
          </a:p>
        </p:txBody>
      </p:sp>
    </p:spTree>
  </p:cSld>
  <p:clrMapOvr>
    <a:masterClrMapping/>
  </p:clrMapOvr>
  <p:transition>
    <p:wedg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59</a:t>
            </a:fld>
            <a:endParaRPr lang="fr-FR"/>
          </a:p>
        </p:txBody>
      </p:sp>
      <p:sp>
        <p:nvSpPr>
          <p:cNvPr id="3" name="Espace réservé du contenu 2"/>
          <p:cNvSpPr>
            <a:spLocks noGrp="1"/>
          </p:cNvSpPr>
          <p:nvPr>
            <p:ph sz="quarter" idx="1"/>
          </p:nvPr>
        </p:nvSpPr>
        <p:spPr/>
        <p:txBody>
          <a:bodyPr/>
          <a:lstStyle/>
          <a:p>
            <a:r>
              <a:rPr lang="fr-FR" dirty="0"/>
              <a:t>CREATION ARTICLE 336 BIS</a:t>
            </a:r>
          </a:p>
          <a:p>
            <a:r>
              <a:rPr lang="fr-FR" dirty="0"/>
              <a:t>PROMOUVOIR  LE REGLEMENT TRANSACTIONNEL COMME MODE RAPIDE DE RECOUVREMENT ET TERMINER LES CONTENTIEUX DOUANIERS AVEC CELERITE ET A MOINDRE COUT ET ALLEGER LES JURIDICTIONS COMPETENTES EN CETTE MATIERE</a:t>
            </a:r>
          </a:p>
        </p:txBody>
      </p:sp>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a:t>
            </a:fld>
            <a:endParaRPr lang="fr-FR"/>
          </a:p>
        </p:txBody>
      </p:sp>
      <p:sp>
        <p:nvSpPr>
          <p:cNvPr id="3" name="Espace réservé du contenu 2"/>
          <p:cNvSpPr>
            <a:spLocks noGrp="1"/>
          </p:cNvSpPr>
          <p:nvPr>
            <p:ph sz="quarter" idx="1"/>
          </p:nvPr>
        </p:nvSpPr>
        <p:spPr/>
        <p:txBody>
          <a:bodyPr/>
          <a:lstStyle/>
          <a:p>
            <a:r>
              <a:rPr lang="fr-FR" b="1" dirty="0"/>
              <a:t>ABROGATION DU REGIME FISCAL DES PROFESSIONS NON COMMERCIALES</a:t>
            </a:r>
            <a:endParaRPr lang="fr-FR" dirty="0"/>
          </a:p>
        </p:txBody>
      </p:sp>
    </p:spTree>
  </p:cSld>
  <p:clrMapOvr>
    <a:masterClrMapping/>
  </p:clrMapOvr>
  <p:transition>
    <p:dissolv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60</a:t>
            </a:fld>
            <a:endParaRPr lang="fr-FR"/>
          </a:p>
        </p:txBody>
      </p:sp>
      <p:sp>
        <p:nvSpPr>
          <p:cNvPr id="3" name="Espace réservé du contenu 2"/>
          <p:cNvSpPr>
            <a:spLocks noGrp="1"/>
          </p:cNvSpPr>
          <p:nvPr>
            <p:ph sz="quarter" idx="1"/>
          </p:nvPr>
        </p:nvSpPr>
        <p:spPr/>
        <p:txBody>
          <a:bodyPr>
            <a:normAutofit/>
          </a:bodyPr>
          <a:lstStyle/>
          <a:p>
            <a:r>
              <a:rPr lang="fr-FR" dirty="0"/>
              <a:t>EXONERATION DES DROITS D’ENREGISTREMENT, DE LA TAXE DE PUBLICITE FONCIERE ET DE LA REMUNERATION DOMANIALE SUR SIMPLE DECLARATION AUPRES DE L’ANDI ET SANS EXIGER UNE DECISION D’OCTROI D’AVANTAGES, EN VUE D’INSTAURER UNE EQUITE  ENTRE TOUS LES INVESTISSEURS BENEFICIANT DE CONCESSION DE BIENS IMMOBILIERS BATIS  ET NON BATIS OCTROYES DANS LE CADRE DE L’ORDONNANCE N° 08-04 DU 01/09/2008. </a:t>
            </a:r>
          </a:p>
          <a:p>
            <a:endParaRPr lang="fr-FR" dirty="0"/>
          </a:p>
        </p:txBody>
      </p:sp>
    </p:spTree>
  </p:cSld>
  <p:clrMapOvr>
    <a:masterClrMapping/>
  </p:clrMapOvr>
  <p:transition>
    <p:wedg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61</a:t>
            </a:fld>
            <a:endParaRPr lang="fr-FR"/>
          </a:p>
        </p:txBody>
      </p:sp>
      <p:sp>
        <p:nvSpPr>
          <p:cNvPr id="3" name="Espace réservé du contenu 2"/>
          <p:cNvSpPr>
            <a:spLocks noGrp="1"/>
          </p:cNvSpPr>
          <p:nvPr>
            <p:ph sz="quarter" idx="1"/>
          </p:nvPr>
        </p:nvSpPr>
        <p:spPr/>
        <p:txBody>
          <a:bodyPr>
            <a:normAutofit/>
          </a:bodyPr>
          <a:lstStyle/>
          <a:p>
            <a:r>
              <a:rPr lang="fr-FR" dirty="0"/>
              <a:t>EXTRACTION  DE LA FORMULE DE CONCESSION NON CONVERTIBLE EN CESSION POUR LES TERRAINS DESTINES A LA REALISATION DES PROJETS DE PROMOTION IMMOBILIERE COMMERCIALE ET  SON REMPLACEMENT PAR LA FORMULE DE CONCESSION CONVERTIBLE EN CESSION A LA REALISATION EFFECTIVE DU PROJET CONFORMEMENT  AUX DISPOSITIONS DU CAHIER DES CHARGES ET DUMENT CONSTATEE PAR UN CERTIFICAT DE CONFORMITE.</a:t>
            </a:r>
          </a:p>
        </p:txBody>
      </p:sp>
    </p:spTree>
  </p:cSld>
  <p:clrMapOvr>
    <a:masterClrMapping/>
  </p:clrMapOvr>
  <p:transition>
    <p:wedg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62</a:t>
            </a:fld>
            <a:endParaRPr lang="fr-FR"/>
          </a:p>
        </p:txBody>
      </p:sp>
      <p:sp>
        <p:nvSpPr>
          <p:cNvPr id="3" name="Espace réservé du contenu 2"/>
          <p:cNvSpPr>
            <a:spLocks noGrp="1"/>
          </p:cNvSpPr>
          <p:nvPr>
            <p:ph sz="quarter" idx="1"/>
          </p:nvPr>
        </p:nvSpPr>
        <p:spPr/>
        <p:txBody>
          <a:bodyPr/>
          <a:lstStyle/>
          <a:p>
            <a:r>
              <a:rPr lang="fr-FR" dirty="0"/>
              <a:t>REVISION DU CALCUL DE LA REDEVANCE LOCATIVE ANNUELLE EN LA FIXANT A </a:t>
            </a:r>
            <a:r>
              <a:rPr lang="fr-FR" b="1" dirty="0"/>
              <a:t>1/33</a:t>
            </a:r>
            <a:r>
              <a:rPr lang="fr-FR" dirty="0"/>
              <a:t>  (AU LIEU DE </a:t>
            </a:r>
            <a:r>
              <a:rPr lang="fr-FR" b="1" dirty="0"/>
              <a:t>1/20</a:t>
            </a:r>
            <a:r>
              <a:rPr lang="fr-FR" dirty="0"/>
              <a:t>) DE LA VALEUR VENALE, PERMETTANT A L'INVESTISSEUR DE PAYER LE MONTANT DE LA VALEUR VENALE SUR 33 ANS.</a:t>
            </a:r>
          </a:p>
        </p:txBody>
      </p:sp>
    </p:spTree>
  </p:cSld>
  <p:clrMapOvr>
    <a:masterClrMapping/>
  </p:clrMapOvr>
  <p:transition>
    <p:wedg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63</a:t>
            </a:fld>
            <a:endParaRPr lang="fr-FR"/>
          </a:p>
        </p:txBody>
      </p:sp>
      <p:sp>
        <p:nvSpPr>
          <p:cNvPr id="3" name="Espace réservé du contenu 2"/>
          <p:cNvSpPr>
            <a:spLocks noGrp="1"/>
          </p:cNvSpPr>
          <p:nvPr>
            <p:ph sz="quarter" idx="1"/>
          </p:nvPr>
        </p:nvSpPr>
        <p:spPr/>
        <p:txBody>
          <a:bodyPr>
            <a:normAutofit fontScale="92500"/>
          </a:bodyPr>
          <a:lstStyle/>
          <a:p>
            <a:r>
              <a:rPr lang="fr-FR" dirty="0"/>
              <a:t>METTRE UN TERME A L'INIQUITE DANS LE TRAITEMENT DES PROJETS D'INVESTISSEMENT EN PERMETTANT LE BENEFICE DE LA  DISPOSITION  RELATIVE A L'APPLICATION  DE LA FOURCHETTE MINIMUM DES PRIX OBSERVES AU NIVEAU DU TERRITOIRE DE LA COMMUNE DU LIEU D'IMPLANTATION DU PROJET D'INVESTISSEMENT A L 'ENSEMBLE DES PROJETS D'INVESTISSEMENT.</a:t>
            </a:r>
          </a:p>
          <a:p>
            <a:r>
              <a:rPr lang="fr-FR" dirty="0"/>
              <a:t>CECI PERMETTRA  LA REDUCTION DES EFFETS DE LA COURBE ASCENDANTE DES PRIX DU FONCIER TOUT EN ALLEGEANT LA CHARGE FINANCIERE DU FONCIER DANS LA REALISATION DU PROJET D'INVESTISSEMENT.</a:t>
            </a:r>
          </a:p>
        </p:txBody>
      </p:sp>
    </p:spTree>
  </p:cSld>
  <p:clrMapOvr>
    <a:masterClrMapping/>
  </p:clrMapOvr>
  <p:transition>
    <p:wedg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64</a:t>
            </a:fld>
            <a:endParaRPr lang="fr-FR"/>
          </a:p>
        </p:txBody>
      </p:sp>
      <p:sp>
        <p:nvSpPr>
          <p:cNvPr id="3" name="Espace réservé du contenu 2"/>
          <p:cNvSpPr>
            <a:spLocks noGrp="1"/>
          </p:cNvSpPr>
          <p:nvPr>
            <p:ph sz="quarter" idx="1"/>
          </p:nvPr>
        </p:nvSpPr>
        <p:spPr/>
        <p:txBody>
          <a:bodyPr/>
          <a:lstStyle/>
          <a:p>
            <a:r>
              <a:rPr lang="fr-FR" dirty="0"/>
              <a:t>FAIRE BENEFICIER LA CHAMBRE NATIONALE DE LA PECHE D'UNE QUOTE PART DE 30 % DU MONTANT DES REDEVANCES LIEES A L' AUTORISATION ET AU PERMIS DE PECHE ESTIMEES A 70 MILLIONS DE DINARS</a:t>
            </a:r>
          </a:p>
        </p:txBody>
      </p:sp>
    </p:spTree>
  </p:cSld>
  <p:clrMapOvr>
    <a:masterClrMapping/>
  </p:clrMapOvr>
  <p:transition>
    <p:wedg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65</a:t>
            </a:fld>
            <a:endParaRPr lang="fr-FR"/>
          </a:p>
        </p:txBody>
      </p:sp>
      <p:sp>
        <p:nvSpPr>
          <p:cNvPr id="3" name="Espace réservé du contenu 2"/>
          <p:cNvSpPr>
            <a:spLocks noGrp="1"/>
          </p:cNvSpPr>
          <p:nvPr>
            <p:ph sz="quarter" idx="1"/>
          </p:nvPr>
        </p:nvSpPr>
        <p:spPr/>
        <p:txBody>
          <a:bodyPr>
            <a:normAutofit fontScale="92500" lnSpcReduction="10000"/>
          </a:bodyPr>
          <a:lstStyle/>
          <a:p>
            <a:r>
              <a:rPr lang="fr-FR" b="1" dirty="0"/>
              <a:t>CREATION ARTICLE 23 BIS</a:t>
            </a:r>
            <a:endParaRPr lang="fr-FR" dirty="0"/>
          </a:p>
          <a:p>
            <a:r>
              <a:rPr lang="fr-FR" dirty="0"/>
              <a:t>INTRODUCTION D'UN FLECHISSEMENT A LA REGLE RELATIVE A LA REMISE EN CAUSE OBLIGATOIRE PAR VOIE DE JUSTICE  EN CAS D'IMMATRICULATION A TORT EN PERMETTANT AU CONSERVATEUR FONCIER DE PROCEDER A LA REIMMATRICULATION AU NOM DU PROPRIETAIRE RECONNU DU BIEN IMMATRICULE DEFINITIVEMENT OU A TITRE PROVISOIRE AU NOM DE L'ETAT SOUS RESERVE DE L'ABSENCE DE LITIGE ET D'INTRODUCTION DE LA DEMANDE DANS UN DELAI DE 15 ANS A COMPTER DE LA DATE DE REMISE DE LA DOCUMENTATION DU CADASTRE A LA CONSERVATION FONCIERE</a:t>
            </a:r>
          </a:p>
        </p:txBody>
      </p:sp>
    </p:spTree>
  </p:cSld>
  <p:clrMapOvr>
    <a:masterClrMapping/>
  </p:clrMapOvr>
  <p:transition>
    <p:wedg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66</a:t>
            </a:fld>
            <a:endParaRPr lang="fr-FR"/>
          </a:p>
        </p:txBody>
      </p:sp>
      <p:sp>
        <p:nvSpPr>
          <p:cNvPr id="3" name="Espace réservé du contenu 2"/>
          <p:cNvSpPr>
            <a:spLocks noGrp="1"/>
          </p:cNvSpPr>
          <p:nvPr>
            <p:ph sz="quarter" idx="1"/>
          </p:nvPr>
        </p:nvSpPr>
        <p:spPr/>
        <p:txBody>
          <a:bodyPr/>
          <a:lstStyle/>
          <a:p>
            <a:r>
              <a:rPr lang="fr-FR" dirty="0"/>
              <a:t>EXONERATION DES ACTES PORTANT ACQUISITION AMIABLE DE BIENS OU DE DROITS REELS IMMOBILIERS POUR LA REALISATION DE PROJETS DECLARES D'UTILITE PUBLIQUE  DU PAIEMENT DES DROITS D'ENREGISTREMENT, TAXE DE PUBLICITE FONCIERE ET REMUNERATION DOMANIALE ET CE, AFIN D'EVITER LES PROCEDURES D'EXPROPRIATION LONGUES ET ONEREUSES.</a:t>
            </a:r>
          </a:p>
        </p:txBody>
      </p:sp>
    </p:spTree>
  </p:cSld>
  <p:clrMapOvr>
    <a:masterClrMapping/>
  </p:clrMapOvr>
  <p:transition>
    <p:wedg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67</a:t>
            </a:fld>
            <a:endParaRPr lang="fr-FR"/>
          </a:p>
        </p:txBody>
      </p:sp>
      <p:sp>
        <p:nvSpPr>
          <p:cNvPr id="3" name="Espace réservé du contenu 2"/>
          <p:cNvSpPr>
            <a:spLocks noGrp="1"/>
          </p:cNvSpPr>
          <p:nvPr>
            <p:ph sz="quarter" idx="1"/>
          </p:nvPr>
        </p:nvSpPr>
        <p:spPr/>
        <p:txBody>
          <a:bodyPr/>
          <a:lstStyle/>
          <a:p>
            <a:r>
              <a:rPr lang="fr-FR" dirty="0"/>
              <a:t>CONCESSION  AU PROFIT DU GESTIONNAIRE DE L'INFRASTRUCTURE EN CONTREPARTIE DU PAIEMENT, AU PRORATA DE  LA CONTRIBUTION FINANCIERE DE L'ETAT, D'UNE REDEVANCE ANNUELLE BASEE SUR LA VALEUR LOCATIVE DE L'INFRASTRUCTURE CONCEDEE</a:t>
            </a:r>
          </a:p>
        </p:txBody>
      </p:sp>
    </p:spTree>
  </p:cSld>
  <p:clrMapOvr>
    <a:masterClrMapping/>
  </p:clrMapOvr>
  <p:transition>
    <p:wedg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68</a:t>
            </a:fld>
            <a:endParaRPr lang="fr-FR"/>
          </a:p>
        </p:txBody>
      </p:sp>
      <p:sp>
        <p:nvSpPr>
          <p:cNvPr id="3" name="Espace réservé du contenu 2"/>
          <p:cNvSpPr>
            <a:spLocks noGrp="1"/>
          </p:cNvSpPr>
          <p:nvPr>
            <p:ph sz="quarter" idx="1"/>
          </p:nvPr>
        </p:nvSpPr>
        <p:spPr/>
        <p:txBody>
          <a:bodyPr/>
          <a:lstStyle/>
          <a:p>
            <a:r>
              <a:rPr lang="fr-FR" dirty="0"/>
              <a:t>INSTAURATION D'UNE REDEVANCE DE CONCESSION DU RESEAU DU TRANSPORT DE L'ELECTRICITE ET DU GAZ</a:t>
            </a:r>
          </a:p>
        </p:txBody>
      </p:sp>
    </p:spTree>
  </p:cSld>
  <p:clrMapOvr>
    <a:masterClrMapping/>
  </p:clrMapOvr>
  <p:transition>
    <p:wedg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69</a:t>
            </a:fld>
            <a:endParaRPr lang="fr-FR"/>
          </a:p>
        </p:txBody>
      </p:sp>
      <p:sp>
        <p:nvSpPr>
          <p:cNvPr id="3" name="Espace réservé du contenu 2"/>
          <p:cNvSpPr>
            <a:spLocks noGrp="1"/>
          </p:cNvSpPr>
          <p:nvPr>
            <p:ph sz="quarter" idx="1"/>
          </p:nvPr>
        </p:nvSpPr>
        <p:spPr/>
        <p:txBody>
          <a:bodyPr/>
          <a:lstStyle/>
          <a:p>
            <a:r>
              <a:rPr lang="fr-FR" dirty="0"/>
              <a:t>INSTAURATION D'UNE REDEVANCE ANNUELLE  AU PRORATA DE LA CONTRIBUTION FINANCIERE DE L'ETAT POUR  TOUTE INFRASTRUCTURE REALISEE TOTALEMENT OU PARTIELLMENT SUR LE BUDGET DE L'ETAT.</a:t>
            </a:r>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a:t>
            </a:fld>
            <a:endParaRPr lang="fr-FR"/>
          </a:p>
        </p:txBody>
      </p:sp>
      <p:sp>
        <p:nvSpPr>
          <p:cNvPr id="3" name="Espace réservé du contenu 2"/>
          <p:cNvSpPr>
            <a:spLocks noGrp="1"/>
          </p:cNvSpPr>
          <p:nvPr>
            <p:ph sz="quarter" idx="1"/>
          </p:nvPr>
        </p:nvSpPr>
        <p:spPr/>
        <p:txBody>
          <a:bodyPr/>
          <a:lstStyle/>
          <a:p>
            <a:r>
              <a:rPr lang="fr-FR" b="1" dirty="0"/>
              <a:t>SUPPRESSION DU REGIME DE LA DECLARATION CONTROLEE</a:t>
            </a:r>
            <a:endParaRPr lang="fr-FR" dirty="0"/>
          </a:p>
        </p:txBody>
      </p:sp>
    </p:spTree>
  </p:cSld>
  <p:clrMapOvr>
    <a:masterClrMapping/>
  </p:clrMapOvr>
  <p:transition>
    <p:dissolve/>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70</a:t>
            </a:fld>
            <a:endParaRPr lang="fr-FR"/>
          </a:p>
        </p:txBody>
      </p:sp>
      <p:sp>
        <p:nvSpPr>
          <p:cNvPr id="3" name="Espace réservé du contenu 2"/>
          <p:cNvSpPr>
            <a:spLocks noGrp="1"/>
          </p:cNvSpPr>
          <p:nvPr>
            <p:ph sz="quarter" idx="1"/>
          </p:nvPr>
        </p:nvSpPr>
        <p:spPr/>
        <p:txBody>
          <a:bodyPr>
            <a:normAutofit/>
          </a:bodyPr>
          <a:lstStyle/>
          <a:p>
            <a:r>
              <a:rPr lang="fr-FR" dirty="0"/>
              <a:t>RECONDUCTIONDE L'EXONERATION DES DROITS DE DOUANE SUR LES OPERATIONS DE VENTES DE MATIERES PREMIERES ET DES PRODUITS ENTRANTS DANS LA FABRICATION D'ALIMENTS D' ELEVAGE POUR L'ENSEMBLE DE LA FILIERE AVICOLE  POUR LA PERIODE ALLANT DU 01/09/2014 AU 31/12/2015.</a:t>
            </a:r>
          </a:p>
          <a:p>
            <a:r>
              <a:rPr lang="fr-FR" dirty="0"/>
              <a:t>SOUMISSION DE CES PRODUITS AU TAUX REDUIT DE  7% DE GTVA AINSI QUE LE POULET DE CHAIR ET LES OEUFS DE CONSOMMATION PRODUITS LOCALEMENT A PARTIR DE CES ENTRANTS.</a:t>
            </a:r>
          </a:p>
        </p:txBody>
      </p:sp>
    </p:spTree>
  </p:cSld>
  <p:clrMapOvr>
    <a:masterClrMapping/>
  </p:clrMapOvr>
  <p:transition>
    <p:wedg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71</a:t>
            </a:fld>
            <a:endParaRPr lang="fr-FR"/>
          </a:p>
        </p:txBody>
      </p:sp>
      <p:sp>
        <p:nvSpPr>
          <p:cNvPr id="3" name="Espace réservé du contenu 2"/>
          <p:cNvSpPr>
            <a:spLocks noGrp="1"/>
          </p:cNvSpPr>
          <p:nvPr>
            <p:ph sz="quarter" idx="1"/>
          </p:nvPr>
        </p:nvSpPr>
        <p:spPr/>
        <p:txBody>
          <a:bodyPr/>
          <a:lstStyle/>
          <a:p>
            <a:r>
              <a:rPr lang="fr-FR" dirty="0"/>
              <a:t>REPORT DE LA DATE D'ENTREE EN VIGUEUR A 2016 DE L'ARTICLE 27 DE LA LOI N° 90-21 RELATIVE A LA COMPTABILITE PUBLIQUE, MODIFIE PAR L'ARTICLE 61 DE LA LOI DE FINANCE POUR  2012 QUI A INSERE UN ALINEA RELATIF A LA MAITRISE D'OUVRAGE DELEGUEE</a:t>
            </a:r>
          </a:p>
        </p:txBody>
      </p:sp>
    </p:spTree>
  </p:cSld>
  <p:clrMapOvr>
    <a:masterClrMapping/>
  </p:clrMapOvr>
  <p:transition>
    <p:wedg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72</a:t>
            </a:fld>
            <a:endParaRPr lang="fr-FR"/>
          </a:p>
        </p:txBody>
      </p:sp>
      <p:sp>
        <p:nvSpPr>
          <p:cNvPr id="3" name="Espace réservé du contenu 2"/>
          <p:cNvSpPr>
            <a:spLocks noGrp="1"/>
          </p:cNvSpPr>
          <p:nvPr>
            <p:ph sz="quarter" idx="1"/>
          </p:nvPr>
        </p:nvSpPr>
        <p:spPr/>
        <p:txBody>
          <a:bodyPr/>
          <a:lstStyle/>
          <a:p>
            <a:r>
              <a:rPr lang="fr-FR" dirty="0"/>
              <a:t>CONCESSION  AU PROFIT DU GESTIONNAIRE DE L'INFRASTRUCTURE EN CONTREPARTIE DU PAIEMENT, AU PRORATA DE  LA CONTRIBUTION FINANCIERE DE L'ETAT, D'UNE RDEVANCE ANNUELLE BASEE SUR LA VALEUR LOCATIVE DE L'INFRASTRUCTURE CONCEDEE</a:t>
            </a:r>
          </a:p>
        </p:txBody>
      </p:sp>
    </p:spTree>
  </p:cSld>
  <p:clrMapOvr>
    <a:masterClrMapping/>
  </p:clrMapOvr>
  <p:transition>
    <p:wedg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73</a:t>
            </a:fld>
            <a:endParaRPr lang="fr-FR"/>
          </a:p>
        </p:txBody>
      </p:sp>
      <p:sp>
        <p:nvSpPr>
          <p:cNvPr id="3" name="Espace réservé du contenu 2"/>
          <p:cNvSpPr>
            <a:spLocks noGrp="1"/>
          </p:cNvSpPr>
          <p:nvPr>
            <p:ph sz="quarter" idx="1"/>
          </p:nvPr>
        </p:nvSpPr>
        <p:spPr/>
        <p:txBody>
          <a:bodyPr>
            <a:normAutofit fontScale="92500"/>
          </a:bodyPr>
          <a:lstStyle/>
          <a:p>
            <a:pPr lvl="0"/>
            <a:r>
              <a:rPr lang="fr-FR" b="1" dirty="0"/>
              <a:t>Exonération d’une  période de trois (3) ans, pour les investissements créant plus de 100 emplois au moment du démarrage de l’activité, au lieu d’une (1) année  à  trois (3) ans et, la porter à cinq (5) ans pour les investissements qui créent plus de 100 emplois.</a:t>
            </a:r>
            <a:endParaRPr lang="fr-FR" dirty="0"/>
          </a:p>
          <a:p>
            <a:pPr lvl="0"/>
            <a:r>
              <a:rPr lang="fr-FR" b="1" dirty="0"/>
              <a:t>Suppression de la condition de création de 100 emplois au moment du démarrage de l’activité pour la période dont l’avantage est octroyé pour trois ans.</a:t>
            </a:r>
            <a:endParaRPr lang="fr-FR" dirty="0"/>
          </a:p>
          <a:p>
            <a:pPr lvl="0"/>
            <a:r>
              <a:rPr lang="fr-FR" b="1" dirty="0"/>
              <a:t>Suppression du renvoi à un texte réglementaire au niveau des dispositions de l’article 9 de l’ordonnance  01-03 relative au développement de l’investissement. </a:t>
            </a:r>
            <a:endParaRPr lang="fr-FR" dirty="0"/>
          </a:p>
          <a:p>
            <a:endParaRPr lang="fr-FR" dirty="0"/>
          </a:p>
        </p:txBody>
      </p:sp>
    </p:spTree>
  </p:cSld>
  <p:clrMapOvr>
    <a:masterClrMapping/>
  </p:clrMapOvr>
  <p:transition>
    <p:dissolv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74</a:t>
            </a:fld>
            <a:endParaRPr lang="fr-FR"/>
          </a:p>
        </p:txBody>
      </p:sp>
      <p:sp>
        <p:nvSpPr>
          <p:cNvPr id="3" name="Espace réservé du contenu 2"/>
          <p:cNvSpPr>
            <a:spLocks noGrp="1"/>
          </p:cNvSpPr>
          <p:nvPr>
            <p:ph sz="quarter" idx="1"/>
          </p:nvPr>
        </p:nvSpPr>
        <p:spPr/>
        <p:txBody>
          <a:bodyPr/>
          <a:lstStyle/>
          <a:p>
            <a:r>
              <a:rPr lang="fr-FR" dirty="0"/>
              <a:t>INSTITUTION D'AVANTAGES FISCAUX  DESTINES A APPUYER  LE PROGRAMME DE DEVELOPPEMENT INDUSTRIEL :EXONERATION  5 ANS  IRG/IBS ET TAP ET BONFIF 3%  DU TAUX D'INTERET  APPLICABLE AUX PRETS BANCAIRES POUR CERTAINES FILIERES.</a:t>
            </a:r>
          </a:p>
        </p:txBody>
      </p:sp>
    </p:spTree>
  </p:cSld>
  <p:clrMapOvr>
    <a:masterClrMapping/>
  </p:clrMapOvr>
  <p:transition>
    <p:dissolv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75</a:t>
            </a:fld>
            <a:endParaRPr lang="fr-FR"/>
          </a:p>
        </p:txBody>
      </p:sp>
      <p:sp>
        <p:nvSpPr>
          <p:cNvPr id="3" name="Espace réservé du contenu 2"/>
          <p:cNvSpPr>
            <a:spLocks noGrp="1"/>
          </p:cNvSpPr>
          <p:nvPr>
            <p:ph sz="quarter" idx="1"/>
          </p:nvPr>
        </p:nvSpPr>
        <p:spPr/>
        <p:txBody>
          <a:bodyPr/>
          <a:lstStyle/>
          <a:p>
            <a:r>
              <a:rPr lang="fr-FR" dirty="0"/>
              <a:t>DISPOSITIONS   DE NATURE FISCALE DESTINEES A INCITER LES ENTREPRISES A L4INVESTISSEMENT DANS LA RECHERCHE DEVELOPPEMENT.</a:t>
            </a:r>
          </a:p>
        </p:txBody>
      </p:sp>
    </p:spTree>
  </p:cSld>
  <p:clrMapOvr>
    <a:masterClrMapping/>
  </p:clrMapOvr>
  <p:transition>
    <p:dissolv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76</a:t>
            </a:fld>
            <a:endParaRPr lang="fr-FR"/>
          </a:p>
        </p:txBody>
      </p:sp>
      <p:sp>
        <p:nvSpPr>
          <p:cNvPr id="3" name="Espace réservé du contenu 2"/>
          <p:cNvSpPr>
            <a:spLocks noGrp="1"/>
          </p:cNvSpPr>
          <p:nvPr>
            <p:ph sz="quarter" idx="1"/>
          </p:nvPr>
        </p:nvSpPr>
        <p:spPr/>
        <p:txBody>
          <a:bodyPr/>
          <a:lstStyle/>
          <a:p>
            <a:r>
              <a:rPr lang="fr-FR" dirty="0"/>
              <a:t>MISE EN PLACE DE L’ANCRAGE JURIDIQUE DESTINE A LA PRISE  EN CHARGE  PAR LE TRESOR DES INTERETS DES INVESTISSEMENTS REALISES PAR L’ENTREPRISE DANS SA QUETE D’ACQUISITION ET DE MAITRISE DE LA TECHNOLOGIE. </a:t>
            </a:r>
          </a:p>
          <a:p>
            <a:endParaRPr lang="fr-FR" dirty="0"/>
          </a:p>
        </p:txBody>
      </p:sp>
    </p:spTree>
  </p:cSld>
  <p:clrMapOvr>
    <a:masterClrMapping/>
  </p:clrMapOvr>
  <p:transition>
    <p:dissolv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77</a:t>
            </a:fld>
            <a:endParaRPr lang="fr-FR"/>
          </a:p>
        </p:txBody>
      </p:sp>
      <p:sp>
        <p:nvSpPr>
          <p:cNvPr id="3" name="Espace réservé du contenu 2"/>
          <p:cNvSpPr>
            <a:spLocks noGrp="1"/>
          </p:cNvSpPr>
          <p:nvPr>
            <p:ph sz="quarter" idx="1"/>
          </p:nvPr>
        </p:nvSpPr>
        <p:spPr/>
        <p:txBody>
          <a:bodyPr>
            <a:normAutofit lnSpcReduction="10000"/>
          </a:bodyPr>
          <a:lstStyle/>
          <a:p>
            <a:r>
              <a:rPr lang="fr-FR" dirty="0"/>
              <a:t>PROROGATION DES DISPOSITIONS DE L’ARTICLE 81  DE LA LFC POUR 2009 JUSQU’AU 31/12/2019 POUR LES MOTIFS SUIVANTS : </a:t>
            </a:r>
          </a:p>
          <a:p>
            <a:r>
              <a:rPr lang="fr-FR" dirty="0"/>
              <a:t>L’ARRETE  CITE PAR L’ARTICLE 81 DE LA LFC  2009 N’A ETE SIGNE QU’AU MOIS DE MARS 2014, ALORS QUE L’ECHEANCE EST PROCHE LE 31/12/2014.</a:t>
            </a:r>
          </a:p>
          <a:p>
            <a:r>
              <a:rPr lang="fr-FR" dirty="0"/>
              <a:t>750 PROJETS TOURISTIQUES EN COURS DE REALISATION,</a:t>
            </a:r>
          </a:p>
          <a:p>
            <a:r>
              <a:rPr lang="fr-FR" dirty="0"/>
              <a:t>LANCEMENT DE L’OPERATION DE REHABILITATION DE TOUT LE PARC HOTELIER PUBLIC DE LA SGP GESTOUR. </a:t>
            </a:r>
          </a:p>
          <a:p>
            <a:endParaRPr lang="fr-FR" dirty="0"/>
          </a:p>
        </p:txBody>
      </p:sp>
    </p:spTree>
  </p:cSld>
  <p:clrMapOvr>
    <a:masterClrMapping/>
  </p:clrMapOvr>
  <p:transition>
    <p:dissolv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78</a:t>
            </a:fld>
            <a:endParaRPr lang="fr-FR"/>
          </a:p>
        </p:txBody>
      </p:sp>
      <p:sp>
        <p:nvSpPr>
          <p:cNvPr id="3" name="Espace réservé du contenu 2"/>
          <p:cNvSpPr>
            <a:spLocks noGrp="1"/>
          </p:cNvSpPr>
          <p:nvPr>
            <p:ph sz="quarter" idx="1"/>
          </p:nvPr>
        </p:nvSpPr>
        <p:spPr/>
        <p:txBody>
          <a:bodyPr>
            <a:normAutofit/>
          </a:bodyPr>
          <a:lstStyle/>
          <a:p>
            <a:r>
              <a:rPr lang="fr-FR" dirty="0"/>
              <a:t>OBLIGATIONS POUR LES BANQUES, LES ETABLISSEMENTS FINANCIERS, LES SOCIETES D’INVESTISSEMENT, LES FONDS COMMUNS DE PLACEMENT, LES SOCIETES D’ASSURANCES ET TOUTE AUTRE SOCIETE OU ORGANISME FINANCIER DE COMMUNIQUER A LA DGI, DANS LES FORMES ET DELAIS REQUIS, LES INFORMATIONS CONCERNANT LES CONTRIBUABLES DES ETATS AYANT CONCLU AVEC L’ALGERIE UN ACCORD DE RENSEIGNEMENTS A DES FINS FISCALES. </a:t>
            </a:r>
          </a:p>
          <a:p>
            <a:endParaRPr lang="fr-FR" dirty="0"/>
          </a:p>
        </p:txBody>
      </p:sp>
    </p:spTree>
  </p:cSld>
  <p:clrMapOvr>
    <a:masterClrMapping/>
  </p:clrMapOvr>
  <p:transition>
    <p:dissolv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79</a:t>
            </a:fld>
            <a:endParaRPr lang="fr-FR"/>
          </a:p>
        </p:txBody>
      </p:sp>
      <p:sp>
        <p:nvSpPr>
          <p:cNvPr id="3" name="Espace réservé du contenu 2"/>
          <p:cNvSpPr>
            <a:spLocks noGrp="1"/>
          </p:cNvSpPr>
          <p:nvPr>
            <p:ph sz="quarter" idx="1"/>
          </p:nvPr>
        </p:nvSpPr>
        <p:spPr/>
        <p:txBody>
          <a:bodyPr>
            <a:normAutofit/>
          </a:bodyPr>
          <a:lstStyle/>
          <a:p>
            <a:r>
              <a:rPr lang="fr-FR" dirty="0"/>
              <a:t>PROROGATION DE  L’ EXONERATION TEMPORAIRE DE L’IRG, DE L’IBS ET DES DROITS D’ENREGISTREMENT (JUSQU’AU 31/12/2020), DES OPERATIONS PORTANT SUR LES ACTIONS ET PARTS SOCIALES DES CLUBS PROFESSIONNELS DE FOOTBALL.</a:t>
            </a:r>
          </a:p>
          <a:p>
            <a:r>
              <a:rPr lang="fr-FR" dirty="0"/>
              <a:t>EXONERATION DE L’IBS  SUR LES BENEFICES REALISES PAR LES CLUBS PROFESSIONNELS DE FOOTBALL CONSTITUES EN SOCIETES PAR ACTIONS, A COMPTER  DU 1</a:t>
            </a:r>
            <a:r>
              <a:rPr lang="fr-FR" baseline="30000" dirty="0"/>
              <a:t>ER</a:t>
            </a:r>
            <a:r>
              <a:rPr lang="fr-FR" dirty="0"/>
              <a:t> JANVIER 2015 ET CE, JUSQU’AU 31 DECEMBRE 2020. </a:t>
            </a:r>
          </a:p>
          <a:p>
            <a:endParaRPr lang="fr-FR"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a:t>
            </a:fld>
            <a:endParaRPr lang="fr-FR"/>
          </a:p>
        </p:txBody>
      </p:sp>
      <p:sp>
        <p:nvSpPr>
          <p:cNvPr id="3" name="Espace réservé du contenu 2"/>
          <p:cNvSpPr>
            <a:spLocks noGrp="1"/>
          </p:cNvSpPr>
          <p:nvPr>
            <p:ph sz="quarter" idx="1"/>
          </p:nvPr>
        </p:nvSpPr>
        <p:spPr/>
        <p:txBody>
          <a:bodyPr/>
          <a:lstStyle/>
          <a:p>
            <a:r>
              <a:rPr lang="fr-FR" dirty="0"/>
              <a:t>SUPPRESSION DE L'ALINEA 2 DE L'ARTICLE 81 DU CIDTA RELATIF A L'IMPOSITION DE LA PLUS-VALUE REALISEE PAR LES CONTRIBUABLES SOUMIS AU REGIME DE L'EVALUATION ADMINISTRATIVE QUI EST TOMBE EN DESUETUDE.</a:t>
            </a:r>
          </a:p>
        </p:txBody>
      </p:sp>
    </p:spTree>
  </p:cSld>
  <p:clrMapOvr>
    <a:masterClrMapping/>
  </p:clrMapOvr>
  <p:transition>
    <p:dissolve/>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80</a:t>
            </a:fld>
            <a:endParaRPr lang="fr-FR"/>
          </a:p>
        </p:txBody>
      </p:sp>
      <p:sp>
        <p:nvSpPr>
          <p:cNvPr id="3" name="Espace réservé du contenu 2"/>
          <p:cNvSpPr>
            <a:spLocks noGrp="1"/>
          </p:cNvSpPr>
          <p:nvPr>
            <p:ph sz="quarter" idx="1"/>
          </p:nvPr>
        </p:nvSpPr>
        <p:spPr/>
        <p:txBody>
          <a:bodyPr>
            <a:normAutofit fontScale="92500" lnSpcReduction="10000"/>
          </a:bodyPr>
          <a:lstStyle/>
          <a:p>
            <a:r>
              <a:rPr lang="fr-FR" b="1" dirty="0"/>
              <a:t>Articles 80  à 86</a:t>
            </a:r>
            <a:endParaRPr lang="fr-FR" dirty="0"/>
          </a:p>
          <a:p>
            <a:r>
              <a:rPr lang="fr-FR" dirty="0"/>
              <a:t>Introduction  de sanctions pécuniaires à l'encontre des opérateurs qui ne se conforment pas aux dispositions législatives et réglementaires dans le cadre de la loi fixant les règles générales relatives à la poste et aux télécommunications.</a:t>
            </a:r>
          </a:p>
          <a:p>
            <a:r>
              <a:rPr lang="fr-FR" dirty="0"/>
              <a:t>Enrichissement de la loi actuelle par des sanctions  adaptées permettant de réprimer les agissements des opérateurs défaillants sans les écarter du  marché de ce secteur devenu de plus en plus concurrentiel et dynamique et donnant lieu à des manquements de la part de ces opérateurs dont le nombre est réduit ce qui ne permet pas les sanctions extrêmes (suspension ou retrait)  du fait de la crainte  de rétablissement de situations monopolistiques.</a:t>
            </a:r>
          </a:p>
        </p:txBody>
      </p:sp>
    </p:spTree>
  </p:cSld>
  <p:clrMapOvr>
    <a:masterClrMapping/>
  </p:clrMapOvr>
  <p:transition>
    <p:dissolv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81</a:t>
            </a:fld>
            <a:endParaRPr lang="fr-FR"/>
          </a:p>
        </p:txBody>
      </p:sp>
      <p:sp>
        <p:nvSpPr>
          <p:cNvPr id="3" name="Espace réservé du contenu 2"/>
          <p:cNvSpPr>
            <a:spLocks noGrp="1"/>
          </p:cNvSpPr>
          <p:nvPr>
            <p:ph sz="quarter" idx="1"/>
          </p:nvPr>
        </p:nvSpPr>
        <p:spPr/>
        <p:txBody>
          <a:bodyPr/>
          <a:lstStyle/>
          <a:p>
            <a:r>
              <a:rPr lang="fr-FR" dirty="0"/>
              <a:t>AUTORISATION DES BANQUES  A  ACCORDER EN SUS DES CREDITS IMMOBILIERS, DES   CREDITS  A LA CONSOMMATION DESTINES A FINANCER L' ACQUISITION DE BIENS PAR LES MENAGES ( MESURE A DEFINIR PAR UN TEXTE REGLEMENTAIRE)</a:t>
            </a:r>
          </a:p>
          <a:p>
            <a:endParaRPr lang="fr-FR" dirty="0"/>
          </a:p>
        </p:txBody>
      </p:sp>
    </p:spTree>
  </p:cSld>
  <p:clrMapOvr>
    <a:masterClrMapping/>
  </p:clrMapOvr>
  <p:transition>
    <p:dissolv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82</a:t>
            </a:fld>
            <a:endParaRPr lang="fr-FR"/>
          </a:p>
        </p:txBody>
      </p:sp>
      <p:sp>
        <p:nvSpPr>
          <p:cNvPr id="3" name="Espace réservé du contenu 2"/>
          <p:cNvSpPr>
            <a:spLocks noGrp="1"/>
          </p:cNvSpPr>
          <p:nvPr>
            <p:ph sz="quarter" idx="1"/>
          </p:nvPr>
        </p:nvSpPr>
        <p:spPr/>
        <p:txBody>
          <a:bodyPr/>
          <a:lstStyle/>
          <a:p>
            <a:r>
              <a:rPr lang="fr-FR" b="1" dirty="0"/>
              <a:t>RENVOI A LA VOIE REGLEMENTAIRE POUR LA DEFINITION DU SNMG. </a:t>
            </a:r>
            <a:endParaRPr lang="fr-FR" dirty="0"/>
          </a:p>
          <a:p>
            <a:endParaRPr lang="fr-FR" dirty="0"/>
          </a:p>
        </p:txBody>
      </p:sp>
    </p:spTree>
  </p:cSld>
  <p:clrMapOvr>
    <a:masterClrMapping/>
  </p:clrMapOvr>
  <p:transition>
    <p:dissolv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83</a:t>
            </a:fld>
            <a:endParaRPr lang="fr-FR"/>
          </a:p>
        </p:txBody>
      </p:sp>
      <p:sp>
        <p:nvSpPr>
          <p:cNvPr id="3" name="Espace réservé du contenu 2"/>
          <p:cNvSpPr>
            <a:spLocks noGrp="1"/>
          </p:cNvSpPr>
          <p:nvPr>
            <p:ph sz="quarter" idx="1"/>
          </p:nvPr>
        </p:nvSpPr>
        <p:spPr/>
        <p:txBody>
          <a:bodyPr/>
          <a:lstStyle/>
          <a:p>
            <a:r>
              <a:rPr lang="fr-FR" dirty="0"/>
              <a:t>PRISE EN CHARGE TOTALE DES  INTERETS PAR LE TRESOR  POUR LE PROGRAMME DE 80 000 LOGEMENTS   EN LOCATION VENTE</a:t>
            </a:r>
          </a:p>
        </p:txBody>
      </p:sp>
    </p:spTree>
  </p:cSld>
  <p:clrMapOvr>
    <a:masterClrMapping/>
  </p:clrMapOvr>
  <p:transition>
    <p:dissolv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84</a:t>
            </a:fld>
            <a:endParaRPr lang="fr-FR"/>
          </a:p>
        </p:txBody>
      </p:sp>
      <p:sp>
        <p:nvSpPr>
          <p:cNvPr id="3" name="Espace réservé du contenu 2"/>
          <p:cNvSpPr>
            <a:spLocks noGrp="1"/>
          </p:cNvSpPr>
          <p:nvPr>
            <p:ph sz="quarter" idx="1"/>
          </p:nvPr>
        </p:nvSpPr>
        <p:spPr/>
        <p:txBody>
          <a:bodyPr/>
          <a:lstStyle/>
          <a:p>
            <a:r>
              <a:rPr lang="fr-FR" dirty="0"/>
              <a:t>REDUCTIONS SUR PRIX DU TERRAIN POUR LE LPP (LOGEMENT PROMOTIONNEL PUBLIC) DESTINE AUX CITOYENS DONT LE REVENU EST SITUE ENTRE  6 ET 12 FOIS LE SNMG.</a:t>
            </a:r>
          </a:p>
        </p:txBody>
      </p:sp>
    </p:spTree>
  </p:cSld>
  <p:clrMapOvr>
    <a:masterClrMapping/>
  </p:clrMapOvr>
  <p:transition>
    <p:dissolv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85</a:t>
            </a:fld>
            <a:endParaRPr lang="fr-FR"/>
          </a:p>
        </p:txBody>
      </p:sp>
      <p:sp>
        <p:nvSpPr>
          <p:cNvPr id="3" name="Espace réservé du contenu 2"/>
          <p:cNvSpPr>
            <a:spLocks noGrp="1"/>
          </p:cNvSpPr>
          <p:nvPr>
            <p:ph sz="quarter" idx="1"/>
          </p:nvPr>
        </p:nvSpPr>
        <p:spPr/>
        <p:txBody>
          <a:bodyPr/>
          <a:lstStyle/>
          <a:p>
            <a:r>
              <a:rPr lang="fr-FR" dirty="0"/>
              <a:t>PRISE EN CHARGE  PAR LE TRESOR  DE LA BONIFICATION  DE 2%  DU TAUX D’INTERET DES PRETS  ACCORDES PAR LES BANQUES  AUX  AGENCES FONCIERES DES  REGIONS DU SUD ET DES HAUTS PLATEAUX, POUR L’ACQUISITION ET L’AMENAGEMENT DES TERRAINS DESTINES A LA REVENTE POUR L’AUTO-CONSTRUCTION.</a:t>
            </a:r>
          </a:p>
          <a:p>
            <a:endParaRPr lang="fr-FR" dirty="0"/>
          </a:p>
        </p:txBody>
      </p:sp>
    </p:spTree>
  </p:cSld>
  <p:clrMapOvr>
    <a:masterClrMapping/>
  </p:clrMapOvr>
  <p:transition>
    <p:dissolv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86</a:t>
            </a:fld>
            <a:endParaRPr lang="fr-FR"/>
          </a:p>
        </p:txBody>
      </p:sp>
      <p:sp>
        <p:nvSpPr>
          <p:cNvPr id="3" name="Espace réservé du contenu 2"/>
          <p:cNvSpPr>
            <a:spLocks noGrp="1"/>
          </p:cNvSpPr>
          <p:nvPr>
            <p:ph sz="quarter" idx="1"/>
          </p:nvPr>
        </p:nvSpPr>
        <p:spPr/>
        <p:txBody>
          <a:bodyPr>
            <a:normAutofit/>
          </a:bodyPr>
          <a:lstStyle/>
          <a:p>
            <a:r>
              <a:rPr lang="fr-FR" dirty="0"/>
              <a:t>ABROGATION DE LA MESURE RELATIVE  AU PRORATA  D'INTEGRATION DES PRODUITS FABRIQUES LOCALEMENT A APPLIQUER POUR L'OCTROI DES AVANTAGES FISCAUX  DU FAIT DE LA DIFFICULTE DE SA MISE EN OEUVRE  (ABSENCE D'ORGANISME HABILTE A DETERMINER LE TAUX D'INTEGRATION)</a:t>
            </a:r>
          </a:p>
          <a:p>
            <a:r>
              <a:rPr lang="fr-FR" dirty="0"/>
              <a:t>CET ARTICLE EST EN CONTRADICTION TOTALE AVEC LES AUTRES INCITATIONS DES DIVERS DISPOSITIFS</a:t>
            </a:r>
          </a:p>
        </p:txBody>
      </p:sp>
    </p:spTree>
  </p:cSld>
  <p:clrMapOvr>
    <a:masterClrMapping/>
  </p:clrMapOvr>
  <p:transition>
    <p:dissolv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87</a:t>
            </a:fld>
            <a:endParaRPr lang="fr-FR"/>
          </a:p>
        </p:txBody>
      </p:sp>
      <p:sp>
        <p:nvSpPr>
          <p:cNvPr id="3" name="Espace réservé du contenu 2"/>
          <p:cNvSpPr>
            <a:spLocks noGrp="1"/>
          </p:cNvSpPr>
          <p:nvPr>
            <p:ph sz="quarter" idx="1"/>
          </p:nvPr>
        </p:nvSpPr>
        <p:spPr/>
        <p:txBody>
          <a:bodyPr>
            <a:normAutofit lnSpcReduction="10000"/>
          </a:bodyPr>
          <a:lstStyle/>
          <a:p>
            <a:r>
              <a:rPr lang="fr-FR" dirty="0"/>
              <a:t>CLARIFICATION DE LA DEFINITION DES HYDROCARBURES NON CONVENTIONNELS BENEFICIANT D’UN REGIME FISCAL PREFERENTIEL EN RAISON DE L’EFFORT IMPORTANT D’INVESTISSEMENT DEVANT ETRE CONSENTI A L’EFFET D’EXPLOITER CE TYPE D’HYDROCARBURES.</a:t>
            </a:r>
          </a:p>
          <a:p>
            <a:r>
              <a:rPr lang="fr-FR" dirty="0"/>
              <a:t>LA MISE EN ŒUVRE DE CE REGIME FISCAL PREFERENTIEL  NECESSITE D’APPORTER DES PRECISIONS A CERTAINES DEFINITIONS MENTIONNEES A L’ARTICLE 5 DE CETTE LOI, PERMETTANT UNE APPLICATION EFFICIENTE QUANT AU BENEFICE DE CE REGIME FISCAL PREFERENTIEL</a:t>
            </a:r>
            <a:r>
              <a:rPr lang="fr-FR" b="1" dirty="0"/>
              <a:t>. </a:t>
            </a:r>
            <a:endParaRPr lang="fr-FR" dirty="0"/>
          </a:p>
          <a:p>
            <a:endParaRPr lang="fr-FR" dirty="0"/>
          </a:p>
        </p:txBody>
      </p:sp>
    </p:spTree>
  </p:cSld>
  <p:clrMapOvr>
    <a:masterClrMapping/>
  </p:clrMapOvr>
  <p:transition>
    <p:dissolve/>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88</a:t>
            </a:fld>
            <a:endParaRPr lang="fr-FR"/>
          </a:p>
        </p:txBody>
      </p:sp>
      <p:sp>
        <p:nvSpPr>
          <p:cNvPr id="3" name="Espace réservé du contenu 2"/>
          <p:cNvSpPr>
            <a:spLocks noGrp="1"/>
          </p:cNvSpPr>
          <p:nvPr>
            <p:ph sz="quarter" idx="1"/>
          </p:nvPr>
        </p:nvSpPr>
        <p:spPr/>
        <p:txBody>
          <a:bodyPr>
            <a:normAutofit/>
          </a:bodyPr>
          <a:lstStyle/>
          <a:p>
            <a:r>
              <a:rPr lang="fr-FR" dirty="0"/>
              <a:t>FAIRE BENEFICIER DE MESURES FISCALES INCITATIVES, LES SOCIETES QUI RECOURENT A L’UTILISATION DES TECHNIQUES DE RECUPERATION TERTIAIRE DES HYDROCARBURES.</a:t>
            </a:r>
          </a:p>
          <a:p>
            <a:r>
              <a:rPr lang="fr-FR" dirty="0"/>
              <a:t>CES TECHNIQUES NECESSITENT DES COUTS D’EXPLOITATION PLUS IMPORTANTS QUE CEUX DES METHODES DE RECUPERATION PRIMAIRE ET SECONDAIRE. </a:t>
            </a:r>
          </a:p>
          <a:p>
            <a:endParaRPr lang="fr-FR" dirty="0"/>
          </a:p>
        </p:txBody>
      </p:sp>
    </p:spTree>
  </p:cSld>
  <p:clrMapOvr>
    <a:masterClrMapping/>
  </p:clrMapOvr>
  <p:transition>
    <p:dissolve/>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89</a:t>
            </a:fld>
            <a:endParaRPr lang="fr-FR"/>
          </a:p>
        </p:txBody>
      </p:sp>
      <p:sp>
        <p:nvSpPr>
          <p:cNvPr id="3" name="Espace réservé du contenu 2"/>
          <p:cNvSpPr>
            <a:spLocks noGrp="1"/>
          </p:cNvSpPr>
          <p:nvPr>
            <p:ph sz="quarter" idx="1"/>
          </p:nvPr>
        </p:nvSpPr>
        <p:spPr/>
        <p:txBody>
          <a:bodyPr/>
          <a:lstStyle/>
          <a:p>
            <a:r>
              <a:rPr lang="fr-FR" dirty="0"/>
              <a:t>RELEVEMENT DU SEUIL  DE SOUMISSION DES INVESTISSEMENTS A LA DECISION PREALABLE DU CNI     DE 1 500 A 2 000 MILLIONS DE DINARS POUR TEMPERER LE RYTHME DE TRAITEMENT DES DOSSIERS D’INVESTISSEMENTS, SUITE AUX CONCLUSIONS DE LA REUNION DE LA 74 EME SESSION DU 31/07/2014 DU CNI. </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a:t>
            </a:fld>
            <a:endParaRPr lang="fr-FR"/>
          </a:p>
        </p:txBody>
      </p:sp>
      <p:sp>
        <p:nvSpPr>
          <p:cNvPr id="3" name="Espace réservé du contenu 2"/>
          <p:cNvSpPr>
            <a:spLocks noGrp="1"/>
          </p:cNvSpPr>
          <p:nvPr>
            <p:ph sz="quarter" idx="1"/>
          </p:nvPr>
        </p:nvSpPr>
        <p:spPr/>
        <p:txBody>
          <a:bodyPr/>
          <a:lstStyle/>
          <a:p>
            <a:r>
              <a:rPr lang="fr-FR" dirty="0"/>
              <a:t>SUPPRESSION DE LA TAXATION PROVISOIRE DE 10 % DES REVENUS DES CONTRIBUABLES RELEVANT DES CDI.</a:t>
            </a:r>
          </a:p>
        </p:txBody>
      </p:sp>
    </p:spTree>
  </p:cSld>
  <p:clrMapOvr>
    <a:masterClrMapping/>
  </p:clrMapOvr>
  <p:transition>
    <p:dissolve/>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90</a:t>
            </a:fld>
            <a:endParaRPr lang="fr-FR"/>
          </a:p>
        </p:txBody>
      </p:sp>
      <p:sp>
        <p:nvSpPr>
          <p:cNvPr id="3" name="Espace réservé du contenu 2"/>
          <p:cNvSpPr>
            <a:spLocks noGrp="1"/>
          </p:cNvSpPr>
          <p:nvPr>
            <p:ph sz="quarter" idx="1"/>
          </p:nvPr>
        </p:nvSpPr>
        <p:spPr/>
        <p:txBody>
          <a:bodyPr/>
          <a:lstStyle/>
          <a:p>
            <a:r>
              <a:rPr lang="fr-FR" dirty="0"/>
              <a:t>ABROGATION DU DISPOSITIF DU FAIT QU'IL NE PREVOIT AUCUNE COMPENSATION FINANCIERE POUR L'ORGANISME DE SECURITE SOCIALE.  ET QU'IL EST CONFRONTE A L'EXISTENCE CONCOMITANTE D'UN AUTRE DISPOSITIF INSTITUE PAR LA LOI N° 06-21 ET RENFORCE PAR  L'ARTICLE 106  DE LA LFC 2009 ET L'ARTICLE 50 DE LA LFC 2011.</a:t>
            </a:r>
          </a:p>
          <a:p>
            <a:endParaRPr lang="fr-FR" dirty="0"/>
          </a:p>
        </p:txBody>
      </p:sp>
    </p:spTree>
  </p:cSld>
  <p:clrMapOvr>
    <a:masterClrMapping/>
  </p:clrMapOvr>
  <p:transition>
    <p:dissolve/>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91</a:t>
            </a:fld>
            <a:endParaRPr lang="fr-FR"/>
          </a:p>
        </p:txBody>
      </p:sp>
      <p:sp>
        <p:nvSpPr>
          <p:cNvPr id="3" name="Espace réservé du contenu 2"/>
          <p:cNvSpPr>
            <a:spLocks noGrp="1"/>
          </p:cNvSpPr>
          <p:nvPr>
            <p:ph sz="quarter" idx="1"/>
          </p:nvPr>
        </p:nvSpPr>
        <p:spPr/>
        <p:txBody>
          <a:bodyPr>
            <a:normAutofit/>
          </a:bodyPr>
          <a:lstStyle/>
          <a:p>
            <a:r>
              <a:rPr lang="fr-FR" dirty="0"/>
              <a:t>REAJUSTEMENT DU BAREME DES TAXES APPLICABLES EN MATIERE DE PROPRIETE INDUSTRIELLE .</a:t>
            </a:r>
          </a:p>
          <a:p>
            <a:r>
              <a:rPr lang="fr-FR" dirty="0"/>
              <a:t>CECI PERMETTRA A L'INAPI  DE MIEUX REMPLIR SES OBLIGATIONS DE SERVICE PUBLIC ET LA MISE EN OEUVRE DE LA POLITIQUE DE L'ETAT EN MATIERE DE PROTECTION DES INVENTIONS, DES MARQUES DE PRODUITS ET DE SERVICES, DES DESSINS,  DES MODELES INDUSTRIELS ET DES APPELLATIONS D'ORIGINE.</a:t>
            </a:r>
          </a:p>
        </p:txBody>
      </p:sp>
    </p:spTree>
  </p:cSld>
  <p:clrMapOvr>
    <a:masterClrMapping/>
  </p:clrMapOvr>
  <p:transition>
    <p:dissolve/>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92</a:t>
            </a:fld>
            <a:endParaRPr lang="fr-FR"/>
          </a:p>
        </p:txBody>
      </p:sp>
      <p:sp>
        <p:nvSpPr>
          <p:cNvPr id="3" name="Espace réservé du contenu 2"/>
          <p:cNvSpPr>
            <a:spLocks noGrp="1"/>
          </p:cNvSpPr>
          <p:nvPr>
            <p:ph sz="quarter" idx="1"/>
          </p:nvPr>
        </p:nvSpPr>
        <p:spPr/>
        <p:txBody>
          <a:bodyPr/>
          <a:lstStyle/>
          <a:p>
            <a:r>
              <a:rPr lang="fr-FR" dirty="0"/>
              <a:t>APPORT  D' UNE PLUS GRANDE EFFICIENCE DANS L’UTILISATION DES RESSOURCES BUDGETAIRES PAR LA LIBERATION DE TRANCHES EN FONCTION DES BESOINS EXPRIMES DEVANT ETRE ADOSSES A UN PROGRAMME D’ACTIONS ET CORRELATIFS AVEC LE NIVEAU  D’EXECUTION DE LA DEPENSE ET L’UTILISATION DES CREDITS OCTROYES ANTERIEUREMENT. </a:t>
            </a:r>
          </a:p>
          <a:p>
            <a:endParaRPr lang="fr-FR" dirty="0"/>
          </a:p>
        </p:txBody>
      </p:sp>
    </p:spTree>
  </p:cSld>
  <p:clrMapOvr>
    <a:masterClrMapping/>
  </p:clrMapOvr>
  <p:transition>
    <p:dissolve/>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93</a:t>
            </a:fld>
            <a:endParaRPr lang="fr-FR"/>
          </a:p>
        </p:txBody>
      </p:sp>
      <p:sp>
        <p:nvSpPr>
          <p:cNvPr id="3" name="Espace réservé du contenu 2"/>
          <p:cNvSpPr>
            <a:spLocks noGrp="1"/>
          </p:cNvSpPr>
          <p:nvPr>
            <p:ph sz="quarter" idx="1"/>
          </p:nvPr>
        </p:nvSpPr>
        <p:spPr/>
        <p:txBody>
          <a:bodyPr/>
          <a:lstStyle/>
          <a:p>
            <a:r>
              <a:rPr lang="fr-FR" dirty="0"/>
              <a:t>CAS N° 302-137 FONDS NATIONAL DE SOUTIEN A L'INVESTISSEMENT POUR L'ELECTRIFICATION ET DISTRIBUTION DU GAZ (REMPLACEMENT DU TERME FINANCEMENT PAR DOTATION ) POUR FACILITER  LA PROCEDURE DE MOBILISATION DES CREDITS.</a:t>
            </a:r>
          </a:p>
        </p:txBody>
      </p:sp>
    </p:spTree>
  </p:cSld>
  <p:clrMapOvr>
    <a:masterClrMapping/>
  </p:clrMapOvr>
  <p:transition>
    <p:dissolv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94</a:t>
            </a:fld>
            <a:endParaRPr lang="fr-FR"/>
          </a:p>
        </p:txBody>
      </p:sp>
      <p:sp>
        <p:nvSpPr>
          <p:cNvPr id="3" name="Espace réservé du contenu 2"/>
          <p:cNvSpPr>
            <a:spLocks noGrp="1"/>
          </p:cNvSpPr>
          <p:nvPr>
            <p:ph sz="quarter" idx="1"/>
          </p:nvPr>
        </p:nvSpPr>
        <p:spPr/>
        <p:txBody>
          <a:bodyPr/>
          <a:lstStyle/>
          <a:p>
            <a:r>
              <a:rPr lang="fr-FR" dirty="0"/>
              <a:t>CLOTURE DES COMPTES  D'AFFECTATION  SPECIALE  DEDIES  AUX EVENEMENTS CONJONCTURELS.</a:t>
            </a:r>
          </a:p>
        </p:txBody>
      </p:sp>
    </p:spTree>
  </p:cSld>
  <p:clrMapOvr>
    <a:masterClrMapping/>
  </p:clrMapOvr>
  <p:transition>
    <p:dissolve/>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95</a:t>
            </a:fld>
            <a:endParaRPr lang="fr-FR"/>
          </a:p>
        </p:txBody>
      </p:sp>
      <p:sp>
        <p:nvSpPr>
          <p:cNvPr id="3" name="Espace réservé du contenu 2"/>
          <p:cNvSpPr>
            <a:spLocks noGrp="1"/>
          </p:cNvSpPr>
          <p:nvPr>
            <p:ph sz="quarter" idx="1"/>
          </p:nvPr>
        </p:nvSpPr>
        <p:spPr/>
        <p:txBody>
          <a:bodyPr/>
          <a:lstStyle/>
          <a:p>
            <a:r>
              <a:rPr lang="fr-FR" dirty="0"/>
              <a:t>CLOTURE DES </a:t>
            </a:r>
            <a:r>
              <a:rPr lang="fr-FR" b="1" dirty="0"/>
              <a:t>COMPTES D’AFFECTATION SPECIALE </a:t>
            </a:r>
            <a:r>
              <a:rPr lang="fr-FR" dirty="0"/>
              <a:t>DONT LES OPERATIONS SONT FINANCEES </a:t>
            </a:r>
            <a:r>
              <a:rPr lang="fr-FR" b="1" dirty="0"/>
              <a:t>EXCLUSIVEMENT ET INTEGRALEMENT PAR DES RESSOURCES BUDGETAIRES </a:t>
            </a:r>
            <a:r>
              <a:rPr lang="fr-FR" dirty="0"/>
              <a:t>OU QUI N’AURONT PAS FONCTIONNE DURANT UNE </a:t>
            </a:r>
            <a:r>
              <a:rPr lang="fr-FR" b="1" dirty="0"/>
              <a:t>PERIODE DE TROIS ANNEES CONSECUTIVES</a:t>
            </a:r>
            <a:r>
              <a:rPr lang="fr-FR" dirty="0"/>
              <a:t> , ET VERSEMENT DE LEUR SOLDE AU COMPTE DE RESULTATS DU TRESOR . </a:t>
            </a:r>
          </a:p>
          <a:p>
            <a:endParaRPr lang="fr-FR" dirty="0"/>
          </a:p>
        </p:txBody>
      </p:sp>
    </p:spTree>
  </p:cSld>
  <p:clrMapOvr>
    <a:masterClrMapping/>
  </p:clrMapOvr>
  <p:transition>
    <p:dissolve/>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96</a:t>
            </a:fld>
            <a:endParaRPr lang="fr-FR"/>
          </a:p>
        </p:txBody>
      </p:sp>
      <p:sp>
        <p:nvSpPr>
          <p:cNvPr id="3" name="Espace réservé du contenu 2"/>
          <p:cNvSpPr>
            <a:spLocks noGrp="1"/>
          </p:cNvSpPr>
          <p:nvPr>
            <p:ph sz="quarter" idx="1"/>
          </p:nvPr>
        </p:nvSpPr>
        <p:spPr/>
        <p:txBody>
          <a:bodyPr>
            <a:normAutofit fontScale="77500" lnSpcReduction="20000"/>
          </a:bodyPr>
          <a:lstStyle/>
          <a:p>
            <a:r>
              <a:rPr lang="fr-FR" dirty="0"/>
              <a:t>REGROUPEMENT DES OPERATIONS DU COMPTE D’AFFECTATION SPECIALE N° 302-101 INTITULE       « </a:t>
            </a:r>
            <a:r>
              <a:rPr lang="fr-FR" b="1" dirty="0"/>
              <a:t>FONDS NATIONAL POUR LA MAITRISE DE L’ENERGIE </a:t>
            </a:r>
            <a:r>
              <a:rPr lang="fr-FR" dirty="0"/>
              <a:t>» AU SEIN DU COMPTE D’AFFECTION SPECIALE N° 302-331 INTITULE « </a:t>
            </a:r>
            <a:r>
              <a:rPr lang="fr-FR" b="1" dirty="0"/>
              <a:t>FONDS NATIONAL POUR LES ENERGIES RENOUVELABLES ET DE LA COGENERATION </a:t>
            </a:r>
            <a:r>
              <a:rPr lang="fr-FR" dirty="0"/>
              <a:t>» .</a:t>
            </a:r>
          </a:p>
          <a:p>
            <a:r>
              <a:rPr lang="fr-FR" dirty="0"/>
              <a:t>CLOTURE DU COMPTE D’AFFECTION SPECIALE N° 302-101 SUS DESIGNE </a:t>
            </a:r>
          </a:p>
          <a:p>
            <a:r>
              <a:rPr lang="fr-FR" dirty="0"/>
              <a:t>- QUI CONTINUERA A FONCTIONNER JUSQU’A LA MISE EN PLACE DU DISPOSITIF REGLEMENTAIRE PORTANT REAMENAGEMENT DU FONCTIONNEMENT DU COMPTE N° 302-131 ,QUI DEVRA INTERVENIR AU PLUS TARD LE </a:t>
            </a:r>
            <a:r>
              <a:rPr lang="fr-FR" b="1" dirty="0"/>
              <a:t>31 DECEMBRE 2015  </a:t>
            </a:r>
            <a:endParaRPr lang="fr-FR" dirty="0"/>
          </a:p>
          <a:p>
            <a:r>
              <a:rPr lang="fr-FR" b="1" dirty="0"/>
              <a:t>- ET</a:t>
            </a:r>
            <a:r>
              <a:rPr lang="fr-FR" dirty="0"/>
              <a:t> SERA DEFINITIVEMENT CLOTURE ET SON SOLDE VERSE AU COMPTE D’AFFECTION SPECIALE N°302-131 INTITULE DESORMAIS « </a:t>
            </a:r>
            <a:r>
              <a:rPr lang="fr-FR" b="1" dirty="0"/>
              <a:t>FONDS NATIONAL POUR LA MAITRISE DE L’ENERGIE ET POUR ENERGIES RENOUVELABLES ET DE LA  COGENERATION » </a:t>
            </a:r>
            <a:r>
              <a:rPr lang="fr-FR" dirty="0"/>
              <a:t>  </a:t>
            </a:r>
          </a:p>
          <a:p>
            <a:endParaRPr lang="fr-FR" dirty="0"/>
          </a:p>
        </p:txBody>
      </p:sp>
    </p:spTree>
  </p:cSld>
  <p:clrMapOvr>
    <a:masterClrMapping/>
  </p:clrMapOvr>
  <p:transition>
    <p:dissolve/>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97</a:t>
            </a:fld>
            <a:endParaRPr lang="fr-FR"/>
          </a:p>
        </p:txBody>
      </p:sp>
      <p:sp>
        <p:nvSpPr>
          <p:cNvPr id="3" name="Espace réservé du contenu 2"/>
          <p:cNvSpPr>
            <a:spLocks noGrp="1"/>
          </p:cNvSpPr>
          <p:nvPr>
            <p:ph sz="quarter" idx="1"/>
          </p:nvPr>
        </p:nvSpPr>
        <p:spPr/>
        <p:txBody>
          <a:bodyPr>
            <a:normAutofit fontScale="85000" lnSpcReduction="20000"/>
          </a:bodyPr>
          <a:lstStyle/>
          <a:p>
            <a:r>
              <a:rPr lang="fr-FR" dirty="0"/>
              <a:t>CAS N° 302-135</a:t>
            </a:r>
          </a:p>
          <a:p>
            <a:r>
              <a:rPr lang="fr-FR" dirty="0"/>
              <a:t>FINANCEMENT A 100 % DE LA REALISATION DES CENTRES D’ENTRAINEMENT PAR LES POUVOIRS PUBLICS EN TANT QUE MAITRE DE L’OUVRAGE AFIN DE PERMETTRE:</a:t>
            </a:r>
          </a:p>
          <a:p>
            <a:r>
              <a:rPr lang="fr-FR" dirty="0"/>
              <a:t>- LA REALISATION DE CENTRES D’ENTRAINEMENT DANS DES DELAIS AVANTAGEUX ET LEUR MISE EN CONCESSION AU PROFIT DES CLUBS PROFESSIONNELS SUR LA BASE D’UN CAHIER DES CHARGES,</a:t>
            </a:r>
          </a:p>
          <a:p>
            <a:r>
              <a:rPr lang="fr-FR" dirty="0"/>
              <a:t>- DE GARANTIR LA NORMALISATION DES INFRASTRUCTURES SELON LES NORMES UNIVERSELLES ETABLIES,</a:t>
            </a:r>
          </a:p>
          <a:p>
            <a:r>
              <a:rPr lang="fr-FR" dirty="0"/>
              <a:t> - DE GARANTIR LA PERENNITE DE LA VOCATION SPORTIVE DES CENTRES ET LES MISSIONS D’INTERET PUBLIC POUR LESQUELS ILS SONT DESTINES,</a:t>
            </a:r>
          </a:p>
          <a:p>
            <a:r>
              <a:rPr lang="fr-FR" dirty="0"/>
              <a:t>- DE GARANTIR L’INCESSIBILITE DES ASSIETTES FONCIERES. </a:t>
            </a:r>
          </a:p>
          <a:p>
            <a:endParaRPr lang="fr-FR" dirty="0"/>
          </a:p>
        </p:txBody>
      </p:sp>
    </p:spTree>
  </p:cSld>
  <p:clrMapOvr>
    <a:masterClrMapping/>
  </p:clrMapOvr>
  <p:transition>
    <p:dissolve/>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98</a:t>
            </a:fld>
            <a:endParaRPr lang="fr-FR"/>
          </a:p>
        </p:txBody>
      </p:sp>
      <p:sp>
        <p:nvSpPr>
          <p:cNvPr id="3" name="Espace réservé du contenu 2"/>
          <p:cNvSpPr>
            <a:spLocks noGrp="1"/>
          </p:cNvSpPr>
          <p:nvPr>
            <p:ph sz="quarter" idx="1"/>
          </p:nvPr>
        </p:nvSpPr>
        <p:spPr/>
        <p:txBody>
          <a:bodyPr/>
          <a:lstStyle/>
          <a:p>
            <a:r>
              <a:rPr lang="fr-FR" dirty="0"/>
              <a:t>ÉLARGISSEMENT DE LA QUALITE D’ORDONNATEUR SECONDAIRE AU DIRECTEUR DES SERVICES AGRICOLES DE WILAYA SUR LE CAS N° 302- 40 INTITULE « FONDS NATIONAL DE DEVELOPPEMENT RURAL AU MEME TITRE QUE LE CONSERVATEUR DES FORETS DE WILAYA. </a:t>
            </a:r>
          </a:p>
          <a:p>
            <a:endParaRPr lang="fr-FR" dirty="0"/>
          </a:p>
        </p:txBody>
      </p:sp>
    </p:spTree>
  </p:cSld>
  <p:clrMapOvr>
    <a:masterClrMapping/>
  </p:clrMapOvr>
  <p:transition>
    <p:dissolve/>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DJOUIMAA Lamri,                                                                     Diplômé d'expertise comptable</a:t>
            </a:r>
            <a:endParaRPr lang="fr-FR"/>
          </a:p>
        </p:txBody>
      </p:sp>
      <p:sp>
        <p:nvSpPr>
          <p:cNvPr id="4" name="Espace réservé du numéro de diapositive 3"/>
          <p:cNvSpPr>
            <a:spLocks noGrp="1"/>
          </p:cNvSpPr>
          <p:nvPr>
            <p:ph type="sldNum" sz="quarter" idx="12"/>
          </p:nvPr>
        </p:nvSpPr>
        <p:spPr/>
        <p:txBody>
          <a:bodyPr/>
          <a:lstStyle/>
          <a:p>
            <a:fld id="{BF233F34-ECA5-4F8D-84B4-3180CE10C84A}" type="slidenum">
              <a:rPr lang="fr-FR" smtClean="0"/>
              <a:pPr/>
              <a:t>99</a:t>
            </a:fld>
            <a:endParaRPr lang="fr-FR"/>
          </a:p>
        </p:txBody>
      </p:sp>
      <p:sp>
        <p:nvSpPr>
          <p:cNvPr id="3" name="Espace réservé du contenu 2"/>
          <p:cNvSpPr>
            <a:spLocks noGrp="1"/>
          </p:cNvSpPr>
          <p:nvPr>
            <p:ph sz="quarter" idx="1"/>
          </p:nvPr>
        </p:nvSpPr>
        <p:spPr/>
        <p:txBody>
          <a:bodyPr/>
          <a:lstStyle/>
          <a:p>
            <a:r>
              <a:rPr lang="fr-FR" dirty="0"/>
              <a:t>RECONDUCTION  POUR LA PERIODE DE 2015 A 2018, DU PROGRAMME DE MICRO-CREDIT D’ACQUISITION DE MATIERES PREMIERES DANS LE CADRE DU RENFORCEMENT DE LA CREATION D’EMPLOIS DANS LES WILAYAS DU SUD. </a:t>
            </a:r>
          </a:p>
          <a:p>
            <a:endParaRPr lang="fr-FR" dirty="0"/>
          </a:p>
        </p:txBody>
      </p:sp>
    </p:spTree>
  </p:cSld>
  <p:clrMapOvr>
    <a:masterClrMapping/>
  </p:clrMapOvr>
  <p:transition>
    <p:wheel spokes="8"/>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38</TotalTime>
  <Words>4706</Words>
  <Application>Microsoft Office PowerPoint</Application>
  <PresentationFormat>Affichage à l'écran (4:3)</PresentationFormat>
  <Paragraphs>334</Paragraphs>
  <Slides>101</Slides>
  <Notes>0</Notes>
  <HiddenSlides>0</HiddenSlides>
  <MMClips>0</MMClips>
  <ScaleCrop>false</ScaleCrop>
  <HeadingPairs>
    <vt:vector size="4" baseType="variant">
      <vt:variant>
        <vt:lpstr>Thème</vt:lpstr>
      </vt:variant>
      <vt:variant>
        <vt:i4>1</vt:i4>
      </vt:variant>
      <vt:variant>
        <vt:lpstr>Titres des diapositives</vt:lpstr>
      </vt:variant>
      <vt:variant>
        <vt:i4>101</vt:i4>
      </vt:variant>
    </vt:vector>
  </HeadingPairs>
  <TitlesOfParts>
    <vt:vector size="102" baseType="lpstr">
      <vt:lpstr>Capitaux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bouslama</cp:lastModifiedBy>
  <cp:revision>5</cp:revision>
  <dcterms:created xsi:type="dcterms:W3CDTF">2014-12-21T20:57:13Z</dcterms:created>
  <dcterms:modified xsi:type="dcterms:W3CDTF">2015-01-06T09:57:54Z</dcterms:modified>
</cp:coreProperties>
</file>